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jTbWRFKqY0qb8J2k4F9y4UIKoy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F3F7FF-7C93-4ED2-8136-69014A5937D4}">
  <a:tblStyle styleId="{2AF3F7FF-7C93-4ED2-8136-69014A5937D4}" styleName="Table_0">
    <a:wholeTbl>
      <a:tcTxStyle b="off" i="off">
        <a:font>
          <a:latin typeface="Tw Cen MT"/>
          <a:ea typeface="Tw Cen MT"/>
          <a:cs typeface="Tw Cen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1FA"/>
          </a:solidFill>
        </a:fill>
      </a:tcStyle>
    </a:wholeTbl>
    <a:band1H>
      <a:tcTxStyle/>
      <a:tcStyle>
        <a:fill>
          <a:solidFill>
            <a:srgbClr val="CBE2F5"/>
          </a:solidFill>
        </a:fill>
      </a:tcStyle>
    </a:band1H>
    <a:band2H>
      <a:tcTxStyle/>
    </a:band2H>
    <a:band1V>
      <a:tcTxStyle/>
      <a:tcStyle>
        <a:fill>
          <a:solidFill>
            <a:srgbClr val="CBE2F5"/>
          </a:solidFill>
        </a:fill>
      </a:tcStyle>
    </a:band1V>
    <a:band2V>
      <a:tcTxStyle/>
    </a:band2V>
    <a:lastCol>
      <a:tcTxStyle b="on" i="off">
        <a:font>
          <a:latin typeface="Tw Cen MT"/>
          <a:ea typeface="Tw Cen MT"/>
          <a:cs typeface="Tw Cen MT"/>
        </a:font>
        <a:schemeClr val="lt1"/>
      </a:tcTxStyle>
      <a:tcStyle>
        <a:fill>
          <a:solidFill>
            <a:schemeClr val="accent1"/>
          </a:solidFill>
        </a:fill>
      </a:tcStyle>
    </a:lastCol>
    <a:firstCol>
      <a:tcTxStyle b="on" i="off">
        <a:font>
          <a:latin typeface="Tw Cen MT"/>
          <a:ea typeface="Tw Cen MT"/>
          <a:cs typeface="Tw Cen MT"/>
        </a:font>
        <a:schemeClr val="lt1"/>
      </a:tcTxStyle>
      <a:tcStyle>
        <a:fill>
          <a:solidFill>
            <a:schemeClr val="accent1"/>
          </a:solidFill>
        </a:fill>
      </a:tcStyle>
    </a:firstCol>
    <a:lastRow>
      <a:tcTxStyle b="on" i="off">
        <a:font>
          <a:latin typeface="Tw Cen MT"/>
          <a:ea typeface="Tw Cen MT"/>
          <a:cs typeface="Tw Cen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w Cen MT"/>
          <a:ea typeface="Tw Cen MT"/>
          <a:cs typeface="Tw Cen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6" name="Shape 16"/>
        <p:cNvGrpSpPr/>
        <p:nvPr/>
      </p:nvGrpSpPr>
      <p:grpSpPr>
        <a:xfrm>
          <a:off x="0" y="0"/>
          <a:ext cx="0" cy="0"/>
          <a:chOff x="0" y="0"/>
          <a:chExt cx="0" cy="0"/>
        </a:xfrm>
      </p:grpSpPr>
      <p:sp>
        <p:nvSpPr>
          <p:cNvPr id="17" name="Google Shape;17;p3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4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41"/>
          <p:cNvSpPr txBox="1"/>
          <p:nvPr>
            <p:ph idx="1" type="body"/>
          </p:nvPr>
        </p:nvSpPr>
        <p:spPr>
          <a:xfrm rot="5400000">
            <a:off x="3872485"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3" name="Google Shape;83;p4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6" name="Shape 86"/>
        <p:cNvGrpSpPr/>
        <p:nvPr/>
      </p:nvGrpSpPr>
      <p:grpSpPr>
        <a:xfrm>
          <a:off x="0" y="0"/>
          <a:ext cx="0" cy="0"/>
          <a:chOff x="0" y="0"/>
          <a:chExt cx="0" cy="0"/>
        </a:xfrm>
      </p:grpSpPr>
      <p:sp>
        <p:nvSpPr>
          <p:cNvPr id="87" name="Google Shape;87;p42"/>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42"/>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9" name="Google Shape;89;p4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92" name="Google Shape;92;p42"/>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3"/>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3" name="Google Shape;23;p3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sp>
        <p:nvSpPr>
          <p:cNvPr id="27" name="Google Shape;27;p34"/>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4"/>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4"/>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4"/>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31" name="Google Shape;31;p3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34" name="Google Shape;34;p34"/>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5" name="Shape 35"/>
        <p:cNvGrpSpPr/>
        <p:nvPr/>
      </p:nvGrpSpPr>
      <p:grpSpPr>
        <a:xfrm>
          <a:off x="0" y="0"/>
          <a:ext cx="0" cy="0"/>
          <a:chOff x="0" y="0"/>
          <a:chExt cx="0" cy="0"/>
        </a:xfrm>
      </p:grpSpPr>
      <p:sp>
        <p:nvSpPr>
          <p:cNvPr id="36" name="Google Shape;36;p35"/>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5"/>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5"/>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5"/>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0" name="Google Shape;40;p3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43" name="Google Shape;43;p35"/>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3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6"/>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 name="Google Shape;47;p36"/>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8" name="Google Shape;48;p3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3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37"/>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4" name="Google Shape;54;p37"/>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37"/>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6" name="Google Shape;56;p37"/>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7" name="Google Shape;57;p3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3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39"/>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9"/>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68" name="Google Shape;68;p39"/>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69" name="Google Shape;69;p3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2" name="Shape 72"/>
        <p:cNvGrpSpPr/>
        <p:nvPr/>
      </p:nvGrpSpPr>
      <p:grpSpPr>
        <a:xfrm>
          <a:off x="0" y="0"/>
          <a:ext cx="0" cy="0"/>
          <a:chOff x="0" y="0"/>
          <a:chExt cx="0" cy="0"/>
        </a:xfrm>
      </p:grpSpPr>
      <p:sp>
        <p:nvSpPr>
          <p:cNvPr id="73" name="Google Shape;73;p40"/>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0"/>
          <p:cNvSpPr/>
          <p:nvPr>
            <p:ph idx="2" type="pic"/>
          </p:nvPr>
        </p:nvSpPr>
        <p:spPr>
          <a:xfrm>
            <a:off x="0" y="-1"/>
            <a:ext cx="12188952" cy="4572000"/>
          </a:xfrm>
          <a:prstGeom prst="rect">
            <a:avLst/>
          </a:prstGeom>
          <a:solidFill>
            <a:srgbClr val="76CEEF"/>
          </a:solidFill>
          <a:ln>
            <a:noFill/>
          </a:ln>
        </p:spPr>
      </p:sp>
      <p:sp>
        <p:nvSpPr>
          <p:cNvPr id="75" name="Google Shape;75;p40"/>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76" name="Google Shape;76;p4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79" name="Google Shape;79;p40"/>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12" name="Google Shape;12;p3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3" name="Google Shape;13;p3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4" name="Google Shape;14;p3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15" name="Google Shape;15;p31"/>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6.png"/><Relationship Id="rId7"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30.jp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txBox="1"/>
          <p:nvPr/>
        </p:nvSpPr>
        <p:spPr>
          <a:xfrm>
            <a:off x="3695699" y="313293"/>
            <a:ext cx="4800601" cy="1777416"/>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C0C0C"/>
              </a:buClr>
              <a:buSzPts val="4800"/>
              <a:buFont typeface="Algerian"/>
              <a:buNone/>
            </a:pPr>
            <a:r>
              <a:rPr b="1" i="0" lang="en-US" sz="4800" u="none" cap="none" strike="noStrike">
                <a:solidFill>
                  <a:srgbClr val="0C0C0C"/>
                </a:solidFill>
                <a:latin typeface="Algerian"/>
                <a:ea typeface="Algerian"/>
                <a:cs typeface="Algerian"/>
                <a:sym typeface="Algerian"/>
              </a:rPr>
              <a:t>P-224	 GROUP-5</a:t>
            </a:r>
            <a:br>
              <a:rPr b="1" i="0" lang="en-US" sz="4800" u="none" cap="none" strike="noStrike">
                <a:solidFill>
                  <a:srgbClr val="0C0C0C"/>
                </a:solidFill>
                <a:latin typeface="Algerian"/>
                <a:ea typeface="Algerian"/>
                <a:cs typeface="Algerian"/>
                <a:sym typeface="Algerian"/>
              </a:rPr>
            </a:br>
            <a:r>
              <a:rPr b="1" i="0" lang="en-US" sz="3600" u="none" cap="none" strike="noStrike">
                <a:solidFill>
                  <a:srgbClr val="0C0C0C"/>
                </a:solidFill>
                <a:latin typeface="Algerian"/>
                <a:ea typeface="Algerian"/>
                <a:cs typeface="Algerian"/>
                <a:sym typeface="Algerian"/>
              </a:rPr>
              <a:t>Presenting</a:t>
            </a:r>
            <a:endParaRPr b="1" i="0" sz="4800" u="none" cap="none" strike="noStrike">
              <a:solidFill>
                <a:srgbClr val="0C0C0C"/>
              </a:solidFill>
              <a:latin typeface="Algerian"/>
              <a:ea typeface="Algerian"/>
              <a:cs typeface="Algerian"/>
              <a:sym typeface="Algerian"/>
            </a:endParaRPr>
          </a:p>
        </p:txBody>
      </p:sp>
      <p:sp>
        <p:nvSpPr>
          <p:cNvPr id="98" name="Google Shape;98;p1"/>
          <p:cNvSpPr txBox="1"/>
          <p:nvPr/>
        </p:nvSpPr>
        <p:spPr>
          <a:xfrm>
            <a:off x="1" y="2419335"/>
            <a:ext cx="12191999" cy="71328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Arial"/>
              <a:buNone/>
            </a:pPr>
            <a:r>
              <a:rPr b="1" i="0" lang="en-US" sz="4400" u="none" cap="none" strike="noStrike">
                <a:solidFill>
                  <a:schemeClr val="dk1"/>
                </a:solidFill>
                <a:latin typeface="Arial Rounded"/>
                <a:ea typeface="Arial Rounded"/>
                <a:cs typeface="Arial Rounded"/>
                <a:sym typeface="Arial Rounded"/>
              </a:rPr>
              <a:t>Bike Rental Prediction</a:t>
            </a:r>
            <a:endParaRPr b="1" i="0" sz="5400" u="none" cap="none" strike="noStrike">
              <a:solidFill>
                <a:srgbClr val="215D4B"/>
              </a:solidFill>
              <a:latin typeface="Arial Rounded"/>
              <a:ea typeface="Arial Rounded"/>
              <a:cs typeface="Arial Rounded"/>
              <a:sym typeface="Arial Rounded"/>
            </a:endParaRPr>
          </a:p>
        </p:txBody>
      </p:sp>
      <p:sp>
        <p:nvSpPr>
          <p:cNvPr id="99" name="Google Shape;99;p1"/>
          <p:cNvSpPr txBox="1"/>
          <p:nvPr/>
        </p:nvSpPr>
        <p:spPr>
          <a:xfrm>
            <a:off x="7851532" y="3267519"/>
            <a:ext cx="492955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dk1"/>
                </a:solidFill>
                <a:latin typeface="Arial Rounded"/>
                <a:ea typeface="Arial Rounded"/>
                <a:cs typeface="Arial Rounded"/>
                <a:sym typeface="Arial Rounded"/>
              </a:rPr>
              <a:t>Project Mentor</a:t>
            </a:r>
            <a:endParaRPr/>
          </a:p>
          <a:p>
            <a:pPr indent="0" lvl="0" marL="0" marR="0" rtl="0" algn="ctr">
              <a:spcBef>
                <a:spcPts val="0"/>
              </a:spcBef>
              <a:spcAft>
                <a:spcPts val="0"/>
              </a:spcAft>
              <a:buNone/>
            </a:pPr>
            <a:r>
              <a:rPr b="1" i="0" lang="en-US" sz="2000" u="none" cap="none" strike="noStrike">
                <a:solidFill>
                  <a:schemeClr val="dk1"/>
                </a:solidFill>
                <a:latin typeface="Arial Rounded"/>
                <a:ea typeface="Arial Rounded"/>
                <a:cs typeface="Arial Rounded"/>
                <a:sym typeface="Arial Rounded"/>
              </a:rPr>
              <a:t>Mrs. Aishwarya mate</a:t>
            </a:r>
            <a:endParaRPr/>
          </a:p>
        </p:txBody>
      </p:sp>
      <p:sp>
        <p:nvSpPr>
          <p:cNvPr id="100" name="Google Shape;100;p1"/>
          <p:cNvSpPr txBox="1"/>
          <p:nvPr/>
        </p:nvSpPr>
        <p:spPr>
          <a:xfrm>
            <a:off x="3479248" y="4556101"/>
            <a:ext cx="2543400" cy="1323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2060"/>
              </a:buClr>
              <a:buSzPts val="2000"/>
              <a:buFont typeface="Noto Sans Symbols"/>
              <a:buChar char="▪"/>
            </a:pPr>
            <a:r>
              <a:rPr b="1" i="0" lang="en-US" sz="2000" u="none" cap="none" strike="noStrike">
                <a:solidFill>
                  <a:srgbClr val="002060"/>
                </a:solidFill>
                <a:latin typeface="Arial"/>
                <a:ea typeface="Arial"/>
                <a:cs typeface="Arial"/>
                <a:sym typeface="Arial"/>
              </a:rPr>
              <a:t>Mr. Lokesh B S</a:t>
            </a:r>
            <a:endParaRPr/>
          </a:p>
          <a:p>
            <a:pPr indent="-285750" lvl="0" marL="285750" marR="0" rtl="0" algn="l">
              <a:lnSpc>
                <a:spcPct val="150000"/>
              </a:lnSpc>
              <a:spcBef>
                <a:spcPts val="0"/>
              </a:spcBef>
              <a:spcAft>
                <a:spcPts val="0"/>
              </a:spcAft>
              <a:buClr>
                <a:srgbClr val="002060"/>
              </a:buClr>
              <a:buSzPts val="2000"/>
              <a:buFont typeface="Noto Sans Symbols"/>
              <a:buChar char="▪"/>
            </a:pPr>
            <a:r>
              <a:rPr b="1" i="0" lang="en-US" sz="2000" u="none" cap="none" strike="noStrike">
                <a:solidFill>
                  <a:srgbClr val="002060"/>
                </a:solidFill>
                <a:latin typeface="Arial"/>
                <a:ea typeface="Arial"/>
                <a:cs typeface="Arial"/>
                <a:sym typeface="Arial"/>
              </a:rPr>
              <a:t>Mr. Manoj J</a:t>
            </a:r>
            <a:endParaRPr/>
          </a:p>
          <a:p>
            <a:pPr indent="-285750" lvl="0" marL="285750" marR="0" rtl="0" algn="l">
              <a:lnSpc>
                <a:spcPct val="150000"/>
              </a:lnSpc>
              <a:spcBef>
                <a:spcPts val="0"/>
              </a:spcBef>
              <a:spcAft>
                <a:spcPts val="0"/>
              </a:spcAft>
              <a:buClr>
                <a:srgbClr val="002060"/>
              </a:buClr>
              <a:buSzPts val="2000"/>
              <a:buFont typeface="Noto Sans Symbols"/>
              <a:buChar char="▪"/>
            </a:pPr>
            <a:r>
              <a:rPr b="1" i="0" lang="en-US" sz="2000" u="none" cap="none" strike="noStrike">
                <a:solidFill>
                  <a:srgbClr val="002060"/>
                </a:solidFill>
                <a:latin typeface="Arial"/>
                <a:ea typeface="Arial"/>
                <a:cs typeface="Arial"/>
                <a:sym typeface="Arial"/>
              </a:rPr>
              <a:t>Mr. Karthik Siga</a:t>
            </a:r>
            <a:endParaRPr b="1" i="0" sz="2000" u="none" cap="none" strike="noStrike">
              <a:solidFill>
                <a:srgbClr val="002060"/>
              </a:solidFill>
              <a:latin typeface="Arial"/>
              <a:ea typeface="Arial"/>
              <a:cs typeface="Arial"/>
              <a:sym typeface="Arial"/>
            </a:endParaRPr>
          </a:p>
        </p:txBody>
      </p:sp>
      <p:sp>
        <p:nvSpPr>
          <p:cNvPr id="101" name="Google Shape;101;p1"/>
          <p:cNvSpPr txBox="1"/>
          <p:nvPr/>
        </p:nvSpPr>
        <p:spPr>
          <a:xfrm>
            <a:off x="4475693" y="4151886"/>
            <a:ext cx="32406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dk1"/>
                </a:solidFill>
                <a:latin typeface="Arial Rounded"/>
                <a:ea typeface="Arial Rounded"/>
                <a:cs typeface="Arial Rounded"/>
                <a:sym typeface="Arial Rounded"/>
              </a:rPr>
              <a:t>Presented By</a:t>
            </a:r>
            <a:endParaRPr/>
          </a:p>
        </p:txBody>
      </p:sp>
      <p:sp>
        <p:nvSpPr>
          <p:cNvPr id="102" name="Google Shape;102;p1"/>
          <p:cNvSpPr txBox="1"/>
          <p:nvPr/>
        </p:nvSpPr>
        <p:spPr>
          <a:xfrm>
            <a:off x="6096000" y="4551996"/>
            <a:ext cx="3698700" cy="1785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2060"/>
              </a:buClr>
              <a:buSzPts val="2000"/>
              <a:buFont typeface="Noto Sans Symbols"/>
              <a:buChar char="▪"/>
            </a:pPr>
            <a:r>
              <a:rPr b="1" i="0" lang="en-US" sz="2000" u="none" cap="none" strike="noStrike">
                <a:solidFill>
                  <a:srgbClr val="002060"/>
                </a:solidFill>
                <a:latin typeface="Arial"/>
                <a:ea typeface="Arial"/>
                <a:cs typeface="Arial"/>
                <a:sym typeface="Arial"/>
              </a:rPr>
              <a:t>Mr. Pushpendra Raj</a:t>
            </a:r>
            <a:endParaRPr/>
          </a:p>
          <a:p>
            <a:pPr indent="-285750" lvl="0" marL="285750" marR="0" rtl="0" algn="l">
              <a:lnSpc>
                <a:spcPct val="150000"/>
              </a:lnSpc>
              <a:spcBef>
                <a:spcPts val="0"/>
              </a:spcBef>
              <a:spcAft>
                <a:spcPts val="0"/>
              </a:spcAft>
              <a:buClr>
                <a:srgbClr val="002060"/>
              </a:buClr>
              <a:buSzPts val="2000"/>
              <a:buFont typeface="Noto Sans Symbols"/>
              <a:buChar char="▪"/>
            </a:pPr>
            <a:r>
              <a:rPr b="1" i="0" lang="en-US" sz="2000" u="none" cap="none" strike="noStrike">
                <a:solidFill>
                  <a:srgbClr val="002060"/>
                </a:solidFill>
                <a:latin typeface="Arial"/>
                <a:ea typeface="Arial"/>
                <a:cs typeface="Arial"/>
                <a:sym typeface="Arial"/>
              </a:rPr>
              <a:t>Mr. Ganesh Singh</a:t>
            </a:r>
            <a:endParaRPr/>
          </a:p>
          <a:p>
            <a:pPr indent="-285750" lvl="0" marL="285750" marR="0" rtl="0" algn="l">
              <a:lnSpc>
                <a:spcPct val="150000"/>
              </a:lnSpc>
              <a:spcBef>
                <a:spcPts val="0"/>
              </a:spcBef>
              <a:spcAft>
                <a:spcPts val="0"/>
              </a:spcAft>
              <a:buClr>
                <a:srgbClr val="002060"/>
              </a:buClr>
              <a:buSzPts val="2000"/>
              <a:buFont typeface="Noto Sans Symbols"/>
              <a:buChar char="▪"/>
            </a:pPr>
            <a:r>
              <a:rPr b="1" i="0" lang="en-US" sz="2000" u="none" cap="none" strike="noStrike">
                <a:solidFill>
                  <a:srgbClr val="002060"/>
                </a:solidFill>
                <a:latin typeface="Arial"/>
                <a:ea typeface="Arial"/>
                <a:cs typeface="Arial"/>
                <a:sym typeface="Arial"/>
              </a:rPr>
              <a:t>Mr. Abhishek R Chinchole</a:t>
            </a:r>
            <a:endParaRPr b="1" i="0" sz="2000" u="none" cap="none" strike="noStrike">
              <a:solidFill>
                <a:srgbClr val="002060"/>
              </a:solidFill>
              <a:latin typeface="Arial"/>
              <a:ea typeface="Arial"/>
              <a:cs typeface="Arial"/>
              <a:sym typeface="Arial"/>
            </a:endParaRPr>
          </a:p>
          <a:p>
            <a:pPr indent="0" lvl="0" marL="0" marR="0" rtl="0" algn="l">
              <a:spcBef>
                <a:spcPts val="0"/>
              </a:spcBef>
              <a:spcAft>
                <a:spcPts val="0"/>
              </a:spcAft>
              <a:buNone/>
            </a:pPr>
            <a:r>
              <a:t/>
            </a:r>
            <a:endParaRPr b="1" sz="2000">
              <a:solidFill>
                <a:schemeClr val="dk1"/>
              </a:solidFill>
              <a:latin typeface="Arial"/>
              <a:ea typeface="Arial"/>
              <a:cs typeface="Arial"/>
              <a:sym typeface="Arial"/>
            </a:endParaRPr>
          </a:p>
        </p:txBody>
      </p:sp>
      <p:pic>
        <p:nvPicPr>
          <p:cNvPr id="103" name="Google Shape;103;p1"/>
          <p:cNvPicPr preferRelativeResize="0"/>
          <p:nvPr/>
        </p:nvPicPr>
        <p:blipFill rotWithShape="1">
          <a:blip r:embed="rId3">
            <a:alphaModFix/>
          </a:blip>
          <a:srcRect b="24250" l="19515" r="17664" t="15531"/>
          <a:stretch/>
        </p:blipFill>
        <p:spPr>
          <a:xfrm>
            <a:off x="10207869" y="383400"/>
            <a:ext cx="1292470" cy="1336431"/>
          </a:xfrm>
          <a:prstGeom prst="rect">
            <a:avLst/>
          </a:prstGeom>
          <a:noFill/>
          <a:ln>
            <a:noFill/>
          </a:ln>
        </p:spPr>
      </p:pic>
      <p:sp>
        <p:nvSpPr>
          <p:cNvPr id="104" name="Google Shape;104;p1"/>
          <p:cNvSpPr txBox="1"/>
          <p:nvPr/>
        </p:nvSpPr>
        <p:spPr>
          <a:xfrm>
            <a:off x="3086098" y="6033429"/>
            <a:ext cx="6019800" cy="646500"/>
          </a:xfrm>
          <a:prstGeom prst="rect">
            <a:avLst/>
          </a:prstGeom>
          <a:noFill/>
          <a:ln>
            <a:noFill/>
          </a:ln>
        </p:spPr>
        <p:txBody>
          <a:bodyPr anchorCtr="0" anchor="t" bIns="45700" lIns="91425" spcFirstLastPara="1" rIns="91425" wrap="square" tIns="45700">
            <a:spAutoFit/>
          </a:bodyPr>
          <a:lstStyle/>
          <a:p>
            <a:pPr indent="-285750" lvl="0" marL="285750" marR="0" rtl="0" algn="ctr">
              <a:spcBef>
                <a:spcPts val="0"/>
              </a:spcBef>
              <a:spcAft>
                <a:spcPts val="0"/>
              </a:spcAft>
              <a:buClr>
                <a:srgbClr val="002060"/>
              </a:buClr>
              <a:buSzPts val="1800"/>
              <a:buFont typeface="Noto Sans Symbols"/>
              <a:buChar char="▪"/>
            </a:pPr>
            <a:r>
              <a:rPr b="1" lang="en-US" sz="1800">
                <a:solidFill>
                  <a:srgbClr val="002060"/>
                </a:solidFill>
                <a:latin typeface="Arial"/>
                <a:ea typeface="Arial"/>
                <a:cs typeface="Arial"/>
                <a:sym typeface="Arial"/>
              </a:rPr>
              <a:t>Mr. Rupak Dipak Mondal</a:t>
            </a:r>
            <a:endParaRPr/>
          </a:p>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descr="Motorcycle logo for rent Royalty Free Vector Image" id="209" name="Google Shape;209;p1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210" name="Google Shape;210;p14"/>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211" name="Google Shape;211;p14"/>
          <p:cNvPicPr preferRelativeResize="0"/>
          <p:nvPr/>
        </p:nvPicPr>
        <p:blipFill rotWithShape="1">
          <a:blip r:embed="rId4">
            <a:alphaModFix/>
          </a:blip>
          <a:srcRect b="0" l="0" r="0" t="0"/>
          <a:stretch/>
        </p:blipFill>
        <p:spPr>
          <a:xfrm>
            <a:off x="321669" y="1410872"/>
            <a:ext cx="3714800" cy="2225678"/>
          </a:xfrm>
          <a:prstGeom prst="rect">
            <a:avLst/>
          </a:prstGeom>
          <a:noFill/>
          <a:ln>
            <a:noFill/>
          </a:ln>
        </p:spPr>
      </p:pic>
      <p:sp>
        <p:nvSpPr>
          <p:cNvPr id="212" name="Google Shape;212;p14"/>
          <p:cNvSpPr txBox="1"/>
          <p:nvPr/>
        </p:nvSpPr>
        <p:spPr>
          <a:xfrm>
            <a:off x="506893" y="544534"/>
            <a:ext cx="375737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Outlier Analysis Using Boxplot</a:t>
            </a:r>
            <a:endParaRPr b="1" sz="2000">
              <a:solidFill>
                <a:schemeClr val="dk1"/>
              </a:solidFill>
              <a:latin typeface="Times New Roman"/>
              <a:ea typeface="Times New Roman"/>
              <a:cs typeface="Times New Roman"/>
              <a:sym typeface="Times New Roman"/>
            </a:endParaRPr>
          </a:p>
        </p:txBody>
      </p:sp>
      <p:sp>
        <p:nvSpPr>
          <p:cNvPr id="213" name="Google Shape;213;p14"/>
          <p:cNvSpPr txBox="1"/>
          <p:nvPr/>
        </p:nvSpPr>
        <p:spPr>
          <a:xfrm>
            <a:off x="1543189" y="834589"/>
            <a:ext cx="1013753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By doing outlier analysis we detected outlier from 3 columns i.e. “hum”,”casual”,”windspeed”.</a:t>
            </a:r>
            <a:endParaRPr sz="1800">
              <a:solidFill>
                <a:schemeClr val="dk1"/>
              </a:solidFill>
              <a:latin typeface="Times New Roman"/>
              <a:ea typeface="Times New Roman"/>
              <a:cs typeface="Times New Roman"/>
              <a:sym typeface="Times New Roman"/>
            </a:endParaRPr>
          </a:p>
        </p:txBody>
      </p:sp>
      <p:sp>
        <p:nvSpPr>
          <p:cNvPr id="214" name="Google Shape;214;p14"/>
          <p:cNvSpPr txBox="1"/>
          <p:nvPr/>
        </p:nvSpPr>
        <p:spPr>
          <a:xfrm>
            <a:off x="858927" y="4419805"/>
            <a:ext cx="4337327"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Times New Roman"/>
                <a:ea typeface="Times New Roman"/>
                <a:cs typeface="Times New Roman"/>
                <a:sym typeface="Times New Roman"/>
              </a:rPr>
              <a:t>We have treated the outlier using </a:t>
            </a:r>
            <a:r>
              <a:rPr b="1" lang="en-US" sz="1600" u="sng">
                <a:solidFill>
                  <a:schemeClr val="dk1"/>
                </a:solidFill>
                <a:latin typeface="Times New Roman"/>
                <a:ea typeface="Times New Roman"/>
                <a:cs typeface="Times New Roman"/>
                <a:sym typeface="Times New Roman"/>
              </a:rPr>
              <a:t>Winsorizing Method </a:t>
            </a:r>
            <a:endParaRPr/>
          </a:p>
          <a:p>
            <a:pPr indent="0" lvl="0" marL="0" marR="0" rtl="0" algn="ctr">
              <a:spcBef>
                <a:spcPts val="0"/>
              </a:spcBef>
              <a:spcAft>
                <a:spcPts val="0"/>
              </a:spcAft>
              <a:buNone/>
            </a:pPr>
            <a:r>
              <a:rPr lang="en-US" sz="1600" u="sng">
                <a:solidFill>
                  <a:schemeClr val="dk1"/>
                </a:solidFill>
                <a:latin typeface="Times New Roman"/>
                <a:ea typeface="Times New Roman"/>
                <a:cs typeface="Times New Roman"/>
                <a:sym typeface="Times New Roman"/>
              </a:rPr>
              <a:t>This process involves replacing the extreme values </a:t>
            </a:r>
            <a:r>
              <a:rPr lang="en-US" sz="1600">
                <a:solidFill>
                  <a:schemeClr val="dk1"/>
                </a:solidFill>
                <a:latin typeface="Times New Roman"/>
                <a:ea typeface="Times New Roman"/>
                <a:cs typeface="Times New Roman"/>
                <a:sym typeface="Times New Roman"/>
              </a:rPr>
              <a:t>with the next highest or lowest value within a specified range.</a:t>
            </a:r>
            <a:endParaRPr sz="1600">
              <a:solidFill>
                <a:schemeClr val="dk1"/>
              </a:solidFill>
              <a:latin typeface="Times New Roman"/>
              <a:ea typeface="Times New Roman"/>
              <a:cs typeface="Times New Roman"/>
              <a:sym typeface="Times New Roman"/>
            </a:endParaRPr>
          </a:p>
        </p:txBody>
      </p:sp>
      <p:pic>
        <p:nvPicPr>
          <p:cNvPr id="215" name="Google Shape;215;p14"/>
          <p:cNvPicPr preferRelativeResize="0"/>
          <p:nvPr/>
        </p:nvPicPr>
        <p:blipFill rotWithShape="1">
          <a:blip r:embed="rId5">
            <a:alphaModFix/>
          </a:blip>
          <a:srcRect b="0" l="0" r="0" t="0"/>
          <a:stretch/>
        </p:blipFill>
        <p:spPr>
          <a:xfrm>
            <a:off x="5879312" y="3843501"/>
            <a:ext cx="5097719" cy="1907797"/>
          </a:xfrm>
          <a:prstGeom prst="rect">
            <a:avLst/>
          </a:prstGeom>
          <a:noFill/>
          <a:ln>
            <a:noFill/>
          </a:ln>
        </p:spPr>
      </p:pic>
      <p:pic>
        <p:nvPicPr>
          <p:cNvPr id="216" name="Google Shape;216;p14"/>
          <p:cNvPicPr preferRelativeResize="0"/>
          <p:nvPr/>
        </p:nvPicPr>
        <p:blipFill rotWithShape="1">
          <a:blip r:embed="rId6">
            <a:alphaModFix/>
          </a:blip>
          <a:srcRect b="0" l="0" r="0" t="0"/>
          <a:stretch/>
        </p:blipFill>
        <p:spPr>
          <a:xfrm>
            <a:off x="8040781" y="1410872"/>
            <a:ext cx="3578037" cy="2142574"/>
          </a:xfrm>
          <a:prstGeom prst="rect">
            <a:avLst/>
          </a:prstGeom>
          <a:noFill/>
          <a:ln>
            <a:noFill/>
          </a:ln>
        </p:spPr>
      </p:pic>
      <p:pic>
        <p:nvPicPr>
          <p:cNvPr id="217" name="Google Shape;217;p14"/>
          <p:cNvPicPr preferRelativeResize="0"/>
          <p:nvPr/>
        </p:nvPicPr>
        <p:blipFill rotWithShape="1">
          <a:blip r:embed="rId7">
            <a:alphaModFix/>
          </a:blip>
          <a:srcRect b="0" l="0" r="0" t="0"/>
          <a:stretch/>
        </p:blipFill>
        <p:spPr>
          <a:xfrm>
            <a:off x="4250578" y="1493976"/>
            <a:ext cx="3576094" cy="2142574"/>
          </a:xfrm>
          <a:prstGeom prst="rect">
            <a:avLst/>
          </a:prstGeom>
          <a:noFill/>
          <a:ln>
            <a:noFill/>
          </a:ln>
        </p:spPr>
      </p:pic>
      <p:sp>
        <p:nvSpPr>
          <p:cNvPr id="218" name="Google Shape;218;p14"/>
          <p:cNvSpPr txBox="1"/>
          <p:nvPr/>
        </p:nvSpPr>
        <p:spPr>
          <a:xfrm>
            <a:off x="738554" y="5867528"/>
            <a:ext cx="1116623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This code loops through the list of attributes and for each attribute, it calculates the IQR and the upper and lower bounds for outliers.</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It then uses the winsorize function from scipy.stats.mstats to winsorize the data for that attribute with a limit of 5% on each side.</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descr="Motorcycle logo for rent Royalty Free Vector Image" id="223" name="Google Shape;223;p1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224" name="Google Shape;224;p10"/>
          <p:cNvSpPr txBox="1"/>
          <p:nvPr/>
        </p:nvSpPr>
        <p:spPr>
          <a:xfrm>
            <a:off x="460375" y="206852"/>
            <a:ext cx="287638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Visualization</a:t>
            </a:r>
            <a:endParaRPr b="1" sz="2000">
              <a:solidFill>
                <a:schemeClr val="dk1"/>
              </a:solidFill>
              <a:latin typeface="Times New Roman"/>
              <a:ea typeface="Times New Roman"/>
              <a:cs typeface="Times New Roman"/>
              <a:sym typeface="Times New Roman"/>
            </a:endParaRPr>
          </a:p>
        </p:txBody>
      </p:sp>
      <p:pic>
        <p:nvPicPr>
          <p:cNvPr id="225" name="Google Shape;225;p10"/>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226" name="Google Shape;226;p10"/>
          <p:cNvSpPr txBox="1"/>
          <p:nvPr/>
        </p:nvSpPr>
        <p:spPr>
          <a:xfrm>
            <a:off x="460375" y="5725476"/>
            <a:ext cx="4158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Total bikes rented are more in fall season, and next comes the winter and summer.</a:t>
            </a:r>
            <a:endParaRPr b="1" sz="1400">
              <a:solidFill>
                <a:schemeClr val="dk1"/>
              </a:solidFill>
              <a:latin typeface="Times New Roman"/>
              <a:ea typeface="Times New Roman"/>
              <a:cs typeface="Times New Roman"/>
              <a:sym typeface="Times New Roman"/>
            </a:endParaRPr>
          </a:p>
        </p:txBody>
      </p:sp>
      <p:pic>
        <p:nvPicPr>
          <p:cNvPr id="227" name="Google Shape;227;p10"/>
          <p:cNvPicPr preferRelativeResize="0"/>
          <p:nvPr/>
        </p:nvPicPr>
        <p:blipFill rotWithShape="1">
          <a:blip r:embed="rId4">
            <a:alphaModFix/>
          </a:blip>
          <a:srcRect b="0" l="0" r="0" t="0"/>
          <a:stretch/>
        </p:blipFill>
        <p:spPr>
          <a:xfrm>
            <a:off x="307975" y="642120"/>
            <a:ext cx="3612193" cy="4968671"/>
          </a:xfrm>
          <a:prstGeom prst="rect">
            <a:avLst/>
          </a:prstGeom>
          <a:noFill/>
          <a:ln>
            <a:noFill/>
          </a:ln>
        </p:spPr>
      </p:pic>
      <p:pic>
        <p:nvPicPr>
          <p:cNvPr id="228" name="Google Shape;228;p10"/>
          <p:cNvPicPr preferRelativeResize="0"/>
          <p:nvPr/>
        </p:nvPicPr>
        <p:blipFill rotWithShape="1">
          <a:blip r:embed="rId5">
            <a:alphaModFix/>
          </a:blip>
          <a:srcRect b="0" l="0" r="0" t="0"/>
          <a:stretch/>
        </p:blipFill>
        <p:spPr>
          <a:xfrm>
            <a:off x="4283597" y="663169"/>
            <a:ext cx="3645964" cy="4926571"/>
          </a:xfrm>
          <a:prstGeom prst="rect">
            <a:avLst/>
          </a:prstGeom>
          <a:noFill/>
          <a:ln>
            <a:noFill/>
          </a:ln>
        </p:spPr>
      </p:pic>
      <p:sp>
        <p:nvSpPr>
          <p:cNvPr id="229" name="Google Shape;229;p10"/>
          <p:cNvSpPr txBox="1"/>
          <p:nvPr/>
        </p:nvSpPr>
        <p:spPr>
          <a:xfrm>
            <a:off x="5128210" y="5725473"/>
            <a:ext cx="262816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Bikes rented are maximum on non-holiday days. </a:t>
            </a:r>
            <a:endParaRPr b="1" sz="1400">
              <a:solidFill>
                <a:schemeClr val="dk1"/>
              </a:solidFill>
              <a:latin typeface="Times New Roman"/>
              <a:ea typeface="Times New Roman"/>
              <a:cs typeface="Times New Roman"/>
              <a:sym typeface="Times New Roman"/>
            </a:endParaRPr>
          </a:p>
        </p:txBody>
      </p:sp>
      <p:pic>
        <p:nvPicPr>
          <p:cNvPr id="230" name="Google Shape;230;p10"/>
          <p:cNvPicPr preferRelativeResize="0"/>
          <p:nvPr/>
        </p:nvPicPr>
        <p:blipFill rotWithShape="1">
          <a:blip r:embed="rId6">
            <a:alphaModFix/>
          </a:blip>
          <a:srcRect b="0" l="0" r="0" t="3088"/>
          <a:stretch/>
        </p:blipFill>
        <p:spPr>
          <a:xfrm>
            <a:off x="8106508" y="1820188"/>
            <a:ext cx="3726686" cy="2878094"/>
          </a:xfrm>
          <a:prstGeom prst="rect">
            <a:avLst/>
          </a:prstGeom>
          <a:noFill/>
          <a:ln>
            <a:noFill/>
          </a:ln>
        </p:spPr>
      </p:pic>
      <p:sp>
        <p:nvSpPr>
          <p:cNvPr id="231" name="Google Shape;231;p10"/>
          <p:cNvSpPr txBox="1"/>
          <p:nvPr/>
        </p:nvSpPr>
        <p:spPr>
          <a:xfrm>
            <a:off x="8605389" y="4816816"/>
            <a:ext cx="292783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Total bikes rented are more in Year 2012.</a:t>
            </a:r>
            <a:endParaRPr b="1" sz="14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descr="Motorcycle logo for rent Royalty Free Vector Image" id="236" name="Google Shape;236;p1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237" name="Google Shape;237;p11"/>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238" name="Google Shape;238;p11"/>
          <p:cNvPicPr preferRelativeResize="0"/>
          <p:nvPr/>
        </p:nvPicPr>
        <p:blipFill rotWithShape="1">
          <a:blip r:embed="rId4">
            <a:alphaModFix/>
          </a:blip>
          <a:srcRect b="0" l="0" r="0" t="0"/>
          <a:stretch/>
        </p:blipFill>
        <p:spPr>
          <a:xfrm>
            <a:off x="7345288" y="160350"/>
            <a:ext cx="3475738" cy="2562425"/>
          </a:xfrm>
          <a:prstGeom prst="rect">
            <a:avLst/>
          </a:prstGeom>
          <a:noFill/>
          <a:ln>
            <a:noFill/>
          </a:ln>
        </p:spPr>
      </p:pic>
      <p:sp>
        <p:nvSpPr>
          <p:cNvPr id="239" name="Google Shape;239;p11"/>
          <p:cNvSpPr txBox="1"/>
          <p:nvPr/>
        </p:nvSpPr>
        <p:spPr>
          <a:xfrm>
            <a:off x="460375" y="3624275"/>
            <a:ext cx="50196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Bikes rented are at maximum in the month of June </a:t>
            </a:r>
            <a:r>
              <a:rPr b="1" lang="en-US">
                <a:solidFill>
                  <a:schemeClr val="dk1"/>
                </a:solidFill>
                <a:latin typeface="Times New Roman"/>
                <a:ea typeface="Times New Roman"/>
                <a:cs typeface="Times New Roman"/>
                <a:sym typeface="Times New Roman"/>
              </a:rPr>
              <a:t>followed</a:t>
            </a:r>
            <a:r>
              <a:rPr b="1" lang="en-US">
                <a:solidFill>
                  <a:schemeClr val="dk1"/>
                </a:solidFill>
                <a:latin typeface="Times New Roman"/>
                <a:ea typeface="Times New Roman"/>
                <a:cs typeface="Times New Roman"/>
                <a:sym typeface="Times New Roman"/>
              </a:rPr>
              <a:t> by Aug, Sep and July.</a:t>
            </a:r>
            <a:endParaRPr b="1" sz="1400">
              <a:solidFill>
                <a:schemeClr val="dk1"/>
              </a:solidFill>
              <a:latin typeface="Times New Roman"/>
              <a:ea typeface="Times New Roman"/>
              <a:cs typeface="Times New Roman"/>
              <a:sym typeface="Times New Roman"/>
            </a:endParaRPr>
          </a:p>
        </p:txBody>
      </p:sp>
      <p:sp>
        <p:nvSpPr>
          <p:cNvPr id="240" name="Google Shape;240;p11"/>
          <p:cNvSpPr txBox="1"/>
          <p:nvPr/>
        </p:nvSpPr>
        <p:spPr>
          <a:xfrm>
            <a:off x="7697793" y="2722768"/>
            <a:ext cx="29544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Most</a:t>
            </a:r>
            <a:r>
              <a:rPr b="1" lang="en-US">
                <a:solidFill>
                  <a:schemeClr val="dk1"/>
                </a:solidFill>
                <a:latin typeface="Times New Roman"/>
                <a:ea typeface="Times New Roman"/>
                <a:cs typeface="Times New Roman"/>
                <a:sym typeface="Times New Roman"/>
              </a:rPr>
              <a:t> of</a:t>
            </a:r>
            <a:r>
              <a:rPr b="1" lang="en-US" sz="1400">
                <a:solidFill>
                  <a:schemeClr val="dk1"/>
                </a:solidFill>
                <a:latin typeface="Times New Roman"/>
                <a:ea typeface="Times New Roman"/>
                <a:cs typeface="Times New Roman"/>
                <a:sym typeface="Times New Roman"/>
              </a:rPr>
              <a:t> the customers are Registered user</a:t>
            </a:r>
            <a:endParaRPr b="1" sz="1400">
              <a:solidFill>
                <a:schemeClr val="dk1"/>
              </a:solidFill>
              <a:latin typeface="Times New Roman"/>
              <a:ea typeface="Times New Roman"/>
              <a:cs typeface="Times New Roman"/>
              <a:sym typeface="Times New Roman"/>
            </a:endParaRPr>
          </a:p>
        </p:txBody>
      </p:sp>
      <p:sp>
        <p:nvSpPr>
          <p:cNvPr id="241" name="Google Shape;241;p11"/>
          <p:cNvSpPr txBox="1"/>
          <p:nvPr/>
        </p:nvSpPr>
        <p:spPr>
          <a:xfrm>
            <a:off x="6002927" y="6169575"/>
            <a:ext cx="50787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The bike rental was similar on almost all days</a:t>
            </a:r>
            <a:r>
              <a:rPr b="1" lang="en-US">
                <a:solidFill>
                  <a:schemeClr val="dk1"/>
                </a:solidFill>
                <a:latin typeface="Times New Roman"/>
                <a:ea typeface="Times New Roman"/>
                <a:cs typeface="Times New Roman"/>
                <a:sym typeface="Times New Roman"/>
              </a:rPr>
              <a:t>, </a:t>
            </a:r>
            <a:r>
              <a:rPr b="1" lang="en-US" sz="1400">
                <a:solidFill>
                  <a:schemeClr val="dk1"/>
                </a:solidFill>
                <a:latin typeface="Times New Roman"/>
                <a:ea typeface="Times New Roman"/>
                <a:cs typeface="Times New Roman"/>
                <a:sym typeface="Times New Roman"/>
              </a:rPr>
              <a:t>maximum on Saturday</a:t>
            </a:r>
            <a:endParaRPr b="1" sz="1400">
              <a:solidFill>
                <a:schemeClr val="dk1"/>
              </a:solidFill>
              <a:latin typeface="Times New Roman"/>
              <a:ea typeface="Times New Roman"/>
              <a:cs typeface="Times New Roman"/>
              <a:sym typeface="Times New Roman"/>
            </a:endParaRPr>
          </a:p>
        </p:txBody>
      </p:sp>
      <p:pic>
        <p:nvPicPr>
          <p:cNvPr id="242" name="Google Shape;242;p11"/>
          <p:cNvPicPr preferRelativeResize="0"/>
          <p:nvPr/>
        </p:nvPicPr>
        <p:blipFill rotWithShape="1">
          <a:blip r:embed="rId5">
            <a:alphaModFix/>
          </a:blip>
          <a:srcRect b="0" l="675" r="670" t="1709"/>
          <a:stretch/>
        </p:blipFill>
        <p:spPr>
          <a:xfrm>
            <a:off x="307975" y="536216"/>
            <a:ext cx="6656833" cy="3088065"/>
          </a:xfrm>
          <a:prstGeom prst="rect">
            <a:avLst/>
          </a:prstGeom>
          <a:noFill/>
          <a:ln>
            <a:noFill/>
          </a:ln>
        </p:spPr>
      </p:pic>
      <p:pic>
        <p:nvPicPr>
          <p:cNvPr id="243" name="Google Shape;243;p11"/>
          <p:cNvPicPr preferRelativeResize="0"/>
          <p:nvPr/>
        </p:nvPicPr>
        <p:blipFill rotWithShape="1">
          <a:blip r:embed="rId6">
            <a:alphaModFix/>
          </a:blip>
          <a:srcRect b="0" l="1130" r="0" t="0"/>
          <a:stretch/>
        </p:blipFill>
        <p:spPr>
          <a:xfrm>
            <a:off x="5480050" y="3520902"/>
            <a:ext cx="5601418" cy="2592058"/>
          </a:xfrm>
          <a:prstGeom prst="rect">
            <a:avLst/>
          </a:prstGeom>
          <a:noFill/>
          <a:ln>
            <a:noFill/>
          </a:ln>
        </p:spPr>
      </p:pic>
      <p:sp>
        <p:nvSpPr>
          <p:cNvPr id="244" name="Google Shape;244;p11"/>
          <p:cNvSpPr txBox="1"/>
          <p:nvPr/>
        </p:nvSpPr>
        <p:spPr>
          <a:xfrm>
            <a:off x="460375" y="206852"/>
            <a:ext cx="287638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Visualization</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descr="Motorcycle logo for rent Royalty Free Vector Image" id="249" name="Google Shape;249;p1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250" name="Google Shape;250;p12"/>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251" name="Google Shape;251;p12"/>
          <p:cNvSpPr txBox="1"/>
          <p:nvPr/>
        </p:nvSpPr>
        <p:spPr>
          <a:xfrm>
            <a:off x="460375" y="744064"/>
            <a:ext cx="55213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Plot Showing The Bike Rental Count By Every Hour</a:t>
            </a:r>
            <a:endParaRPr b="1" sz="1800">
              <a:solidFill>
                <a:schemeClr val="dk1"/>
              </a:solidFill>
              <a:latin typeface="Times New Roman"/>
              <a:ea typeface="Times New Roman"/>
              <a:cs typeface="Times New Roman"/>
              <a:sym typeface="Times New Roman"/>
            </a:endParaRPr>
          </a:p>
        </p:txBody>
      </p:sp>
      <p:pic>
        <p:nvPicPr>
          <p:cNvPr id="252" name="Google Shape;252;p12"/>
          <p:cNvPicPr preferRelativeResize="0"/>
          <p:nvPr/>
        </p:nvPicPr>
        <p:blipFill rotWithShape="1">
          <a:blip r:embed="rId4">
            <a:alphaModFix/>
          </a:blip>
          <a:srcRect b="0" l="0" r="0" t="0"/>
          <a:stretch/>
        </p:blipFill>
        <p:spPr>
          <a:xfrm>
            <a:off x="1805568" y="1827470"/>
            <a:ext cx="8580864" cy="3474292"/>
          </a:xfrm>
          <a:prstGeom prst="rect">
            <a:avLst/>
          </a:prstGeom>
          <a:noFill/>
          <a:ln>
            <a:noFill/>
          </a:ln>
        </p:spPr>
      </p:pic>
      <p:sp>
        <p:nvSpPr>
          <p:cNvPr id="253" name="Google Shape;253;p12"/>
          <p:cNvSpPr txBox="1"/>
          <p:nvPr/>
        </p:nvSpPr>
        <p:spPr>
          <a:xfrm>
            <a:off x="3440724" y="5635869"/>
            <a:ext cx="531055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From this We can see that maximum number of bike rental count by every hour is on 17</a:t>
            </a:r>
            <a:r>
              <a:rPr b="1" baseline="30000" lang="en-US" sz="1800">
                <a:solidFill>
                  <a:schemeClr val="dk1"/>
                </a:solidFill>
                <a:latin typeface="Times New Roman"/>
                <a:ea typeface="Times New Roman"/>
                <a:cs typeface="Times New Roman"/>
                <a:sym typeface="Times New Roman"/>
              </a:rPr>
              <a:t>th</a:t>
            </a:r>
            <a:r>
              <a:rPr b="1" lang="en-US" sz="1800">
                <a:solidFill>
                  <a:schemeClr val="dk1"/>
                </a:solidFill>
                <a:latin typeface="Times New Roman"/>
                <a:ea typeface="Times New Roman"/>
                <a:cs typeface="Times New Roman"/>
                <a:sym typeface="Times New Roman"/>
              </a:rPr>
              <a:t> &amp; 18</a:t>
            </a:r>
            <a:r>
              <a:rPr b="1" baseline="30000" lang="en-US" sz="1800">
                <a:solidFill>
                  <a:schemeClr val="dk1"/>
                </a:solidFill>
                <a:latin typeface="Times New Roman"/>
                <a:ea typeface="Times New Roman"/>
                <a:cs typeface="Times New Roman"/>
                <a:sym typeface="Times New Roman"/>
              </a:rPr>
              <a:t>th</a:t>
            </a:r>
            <a:r>
              <a:rPr b="1" lang="en-US" sz="1800">
                <a:solidFill>
                  <a:schemeClr val="dk1"/>
                </a:solidFill>
                <a:latin typeface="Times New Roman"/>
                <a:ea typeface="Times New Roman"/>
                <a:cs typeface="Times New Roman"/>
                <a:sym typeface="Times New Roman"/>
              </a:rPr>
              <a:t> Hour</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descr="Motorcycle logo for rent Royalty Free Vector Image" id="258" name="Google Shape;258;p1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259" name="Google Shape;259;p13"/>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260" name="Google Shape;260;p13"/>
          <p:cNvPicPr preferRelativeResize="0"/>
          <p:nvPr/>
        </p:nvPicPr>
        <p:blipFill rotWithShape="1">
          <a:blip r:embed="rId4">
            <a:alphaModFix/>
          </a:blip>
          <a:srcRect b="0" l="0" r="0" t="0"/>
          <a:stretch/>
        </p:blipFill>
        <p:spPr>
          <a:xfrm>
            <a:off x="4264269" y="160338"/>
            <a:ext cx="7124479" cy="6543675"/>
          </a:xfrm>
          <a:prstGeom prst="rect">
            <a:avLst/>
          </a:prstGeom>
          <a:noFill/>
          <a:ln>
            <a:noFill/>
          </a:ln>
        </p:spPr>
      </p:pic>
      <p:sp>
        <p:nvSpPr>
          <p:cNvPr id="261" name="Google Shape;261;p13"/>
          <p:cNvSpPr txBox="1"/>
          <p:nvPr/>
        </p:nvSpPr>
        <p:spPr>
          <a:xfrm>
            <a:off x="506893" y="544534"/>
            <a:ext cx="20903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Correlation Plot</a:t>
            </a:r>
            <a:endParaRPr b="1" sz="2000">
              <a:solidFill>
                <a:schemeClr val="dk1"/>
              </a:solidFill>
              <a:latin typeface="Times New Roman"/>
              <a:ea typeface="Times New Roman"/>
              <a:cs typeface="Times New Roman"/>
              <a:sym typeface="Times New Roman"/>
            </a:endParaRPr>
          </a:p>
        </p:txBody>
      </p:sp>
      <p:sp>
        <p:nvSpPr>
          <p:cNvPr id="262" name="Google Shape;262;p13"/>
          <p:cNvSpPr txBox="1"/>
          <p:nvPr/>
        </p:nvSpPr>
        <p:spPr>
          <a:xfrm>
            <a:off x="155575" y="1485900"/>
            <a:ext cx="4108694"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1. </a:t>
            </a:r>
            <a:r>
              <a:rPr b="1" lang="en-US" sz="1600">
                <a:solidFill>
                  <a:schemeClr val="dk1"/>
                </a:solidFill>
                <a:latin typeface="Times New Roman"/>
                <a:ea typeface="Times New Roman"/>
                <a:cs typeface="Times New Roman"/>
                <a:sym typeface="Times New Roman"/>
              </a:rPr>
              <a:t>Registered</a:t>
            </a:r>
            <a:r>
              <a:rPr lang="en-US" sz="1600">
                <a:solidFill>
                  <a:schemeClr val="dk1"/>
                </a:solidFill>
                <a:latin typeface="Times New Roman"/>
                <a:ea typeface="Times New Roman"/>
                <a:cs typeface="Times New Roman"/>
                <a:sym typeface="Times New Roman"/>
              </a:rPr>
              <a:t> column and </a:t>
            </a:r>
            <a:r>
              <a:rPr b="1" lang="en-US" sz="1600">
                <a:solidFill>
                  <a:schemeClr val="dk1"/>
                </a:solidFill>
                <a:latin typeface="Times New Roman"/>
                <a:ea typeface="Times New Roman"/>
                <a:cs typeface="Times New Roman"/>
                <a:sym typeface="Times New Roman"/>
              </a:rPr>
              <a:t>Cnt</a:t>
            </a:r>
            <a:r>
              <a:rPr lang="en-US" sz="1600">
                <a:solidFill>
                  <a:schemeClr val="dk1"/>
                </a:solidFill>
                <a:latin typeface="Times New Roman"/>
                <a:ea typeface="Times New Roman"/>
                <a:cs typeface="Times New Roman"/>
                <a:sym typeface="Times New Roman"/>
              </a:rPr>
              <a:t> column are highly correlated (</a:t>
            </a:r>
            <a:r>
              <a:rPr b="1" lang="en-US" sz="1600">
                <a:solidFill>
                  <a:schemeClr val="dk1"/>
                </a:solidFill>
                <a:latin typeface="Times New Roman"/>
                <a:ea typeface="Times New Roman"/>
                <a:cs typeface="Times New Roman"/>
                <a:sym typeface="Times New Roman"/>
              </a:rPr>
              <a:t>0.97</a:t>
            </a:r>
            <a:r>
              <a:rPr lang="en-US" sz="16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2. </a:t>
            </a:r>
            <a:r>
              <a:rPr b="1" lang="en-US" sz="1600">
                <a:solidFill>
                  <a:schemeClr val="dk1"/>
                </a:solidFill>
                <a:latin typeface="Times New Roman"/>
                <a:ea typeface="Times New Roman"/>
                <a:cs typeface="Times New Roman"/>
                <a:sym typeface="Times New Roman"/>
              </a:rPr>
              <a:t>Temp</a:t>
            </a:r>
            <a:r>
              <a:rPr lang="en-US" sz="1600">
                <a:solidFill>
                  <a:schemeClr val="dk1"/>
                </a:solidFill>
                <a:latin typeface="Times New Roman"/>
                <a:ea typeface="Times New Roman"/>
                <a:cs typeface="Times New Roman"/>
                <a:sym typeface="Times New Roman"/>
              </a:rPr>
              <a:t> column and </a:t>
            </a:r>
            <a:r>
              <a:rPr b="1" lang="en-US" sz="1600">
                <a:solidFill>
                  <a:schemeClr val="dk1"/>
                </a:solidFill>
                <a:latin typeface="Times New Roman"/>
                <a:ea typeface="Times New Roman"/>
                <a:cs typeface="Times New Roman"/>
                <a:sym typeface="Times New Roman"/>
              </a:rPr>
              <a:t>Atemp</a:t>
            </a:r>
            <a:r>
              <a:rPr lang="en-US" sz="1600">
                <a:solidFill>
                  <a:schemeClr val="dk1"/>
                </a:solidFill>
                <a:latin typeface="Times New Roman"/>
                <a:ea typeface="Times New Roman"/>
                <a:cs typeface="Times New Roman"/>
                <a:sym typeface="Times New Roman"/>
              </a:rPr>
              <a:t> column are also highly correlated (</a:t>
            </a:r>
            <a:r>
              <a:rPr b="1" lang="en-US" sz="1600">
                <a:solidFill>
                  <a:schemeClr val="dk1"/>
                </a:solidFill>
                <a:latin typeface="Times New Roman"/>
                <a:ea typeface="Times New Roman"/>
                <a:cs typeface="Times New Roman"/>
                <a:sym typeface="Times New Roman"/>
              </a:rPr>
              <a:t>0.99</a:t>
            </a:r>
            <a:r>
              <a:rPr lang="en-US" sz="16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3. </a:t>
            </a:r>
            <a:r>
              <a:rPr b="1" lang="en-US" sz="1600">
                <a:solidFill>
                  <a:schemeClr val="dk1"/>
                </a:solidFill>
                <a:latin typeface="Times New Roman"/>
                <a:ea typeface="Times New Roman"/>
                <a:cs typeface="Times New Roman"/>
                <a:sym typeface="Times New Roman"/>
              </a:rPr>
              <a:t>Cnt</a:t>
            </a:r>
            <a:r>
              <a:rPr lang="en-US" sz="1600">
                <a:solidFill>
                  <a:schemeClr val="dk1"/>
                </a:solidFill>
                <a:latin typeface="Times New Roman"/>
                <a:ea typeface="Times New Roman"/>
                <a:cs typeface="Times New Roman"/>
                <a:sym typeface="Times New Roman"/>
              </a:rPr>
              <a:t> column are also strongly  correlated  with </a:t>
            </a:r>
            <a:r>
              <a:rPr b="1" lang="en-US" sz="1600">
                <a:solidFill>
                  <a:schemeClr val="dk1"/>
                </a:solidFill>
                <a:latin typeface="Times New Roman"/>
                <a:ea typeface="Times New Roman"/>
                <a:cs typeface="Times New Roman"/>
                <a:sym typeface="Times New Roman"/>
              </a:rPr>
              <a:t>casual</a:t>
            </a:r>
            <a:r>
              <a:rPr lang="en-US" sz="1600">
                <a:solidFill>
                  <a:schemeClr val="dk1"/>
                </a:solidFill>
                <a:latin typeface="Times New Roman"/>
                <a:ea typeface="Times New Roman"/>
                <a:cs typeface="Times New Roman"/>
                <a:sym typeface="Times New Roman"/>
              </a:rPr>
              <a:t> column (</a:t>
            </a:r>
            <a:r>
              <a:rPr b="1" lang="en-US" sz="1600">
                <a:solidFill>
                  <a:schemeClr val="dk1"/>
                </a:solidFill>
                <a:latin typeface="Times New Roman"/>
                <a:ea typeface="Times New Roman"/>
                <a:cs typeface="Times New Roman"/>
                <a:sym typeface="Times New Roman"/>
              </a:rPr>
              <a:t>0.69</a:t>
            </a:r>
            <a:r>
              <a:rPr lang="en-US" sz="16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4. </a:t>
            </a:r>
            <a:r>
              <a:rPr b="1" lang="en-US" sz="1600">
                <a:solidFill>
                  <a:schemeClr val="dk1"/>
                </a:solidFill>
                <a:latin typeface="Times New Roman"/>
                <a:ea typeface="Times New Roman"/>
                <a:cs typeface="Times New Roman"/>
                <a:sym typeface="Times New Roman"/>
              </a:rPr>
              <a:t>Cnt</a:t>
            </a:r>
            <a:r>
              <a:rPr lang="en-US" sz="1600">
                <a:solidFill>
                  <a:schemeClr val="dk1"/>
                </a:solidFill>
                <a:latin typeface="Times New Roman"/>
                <a:ea typeface="Times New Roman"/>
                <a:cs typeface="Times New Roman"/>
                <a:sym typeface="Times New Roman"/>
              </a:rPr>
              <a:t> column is negatively correlated with </a:t>
            </a:r>
            <a:r>
              <a:rPr b="1" lang="en-US" sz="1600">
                <a:solidFill>
                  <a:schemeClr val="dk1"/>
                </a:solidFill>
                <a:latin typeface="Times New Roman"/>
                <a:ea typeface="Times New Roman"/>
                <a:cs typeface="Times New Roman"/>
                <a:sym typeface="Times New Roman"/>
              </a:rPr>
              <a:t>hum</a:t>
            </a:r>
            <a:r>
              <a:rPr lang="en-US" sz="1600">
                <a:solidFill>
                  <a:schemeClr val="dk1"/>
                </a:solidFill>
                <a:latin typeface="Times New Roman"/>
                <a:ea typeface="Times New Roman"/>
                <a:cs typeface="Times New Roman"/>
                <a:sym typeface="Times New Roman"/>
              </a:rPr>
              <a:t> column(-</a:t>
            </a:r>
            <a:r>
              <a:rPr b="1" lang="en-US" sz="1600">
                <a:solidFill>
                  <a:schemeClr val="dk1"/>
                </a:solidFill>
                <a:latin typeface="Times New Roman"/>
                <a:ea typeface="Times New Roman"/>
                <a:cs typeface="Times New Roman"/>
                <a:sym typeface="Times New Roman"/>
              </a:rPr>
              <a:t>0.32</a:t>
            </a:r>
            <a:r>
              <a:rPr lang="en-US" sz="1600">
                <a:solidFill>
                  <a:schemeClr val="dk1"/>
                </a:solidFill>
                <a:latin typeface="Times New Roman"/>
                <a:ea typeface="Times New Roman"/>
                <a:cs typeface="Times New Roman"/>
                <a:sym typeface="Times New Roman"/>
              </a:rPr>
              <a:t>) and </a:t>
            </a:r>
            <a:r>
              <a:rPr b="1" lang="en-US" sz="1600">
                <a:solidFill>
                  <a:schemeClr val="dk1"/>
                </a:solidFill>
                <a:latin typeface="Times New Roman"/>
                <a:ea typeface="Times New Roman"/>
                <a:cs typeface="Times New Roman"/>
                <a:sym typeface="Times New Roman"/>
              </a:rPr>
              <a:t>holiday</a:t>
            </a:r>
            <a:r>
              <a:rPr lang="en-US" sz="1600">
                <a:solidFill>
                  <a:schemeClr val="dk1"/>
                </a:solidFill>
                <a:latin typeface="Times New Roman"/>
                <a:ea typeface="Times New Roman"/>
                <a:cs typeface="Times New Roman"/>
                <a:sym typeface="Times New Roman"/>
              </a:rPr>
              <a:t> column          (-</a:t>
            </a:r>
            <a:r>
              <a:rPr b="1" lang="en-US" sz="1600">
                <a:solidFill>
                  <a:schemeClr val="dk1"/>
                </a:solidFill>
                <a:latin typeface="Times New Roman"/>
                <a:ea typeface="Times New Roman"/>
                <a:cs typeface="Times New Roman"/>
                <a:sym typeface="Times New Roman"/>
              </a:rPr>
              <a:t>0.03</a:t>
            </a:r>
            <a:r>
              <a:rPr lang="en-US" sz="16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5. </a:t>
            </a:r>
            <a:r>
              <a:rPr b="1" lang="en-US" sz="1600">
                <a:solidFill>
                  <a:schemeClr val="dk1"/>
                </a:solidFill>
                <a:latin typeface="Times New Roman"/>
                <a:ea typeface="Times New Roman"/>
                <a:cs typeface="Times New Roman"/>
                <a:sym typeface="Times New Roman"/>
              </a:rPr>
              <a:t>Temp</a:t>
            </a:r>
            <a:r>
              <a:rPr lang="en-US" sz="1600">
                <a:solidFill>
                  <a:schemeClr val="dk1"/>
                </a:solidFill>
                <a:latin typeface="Times New Roman"/>
                <a:ea typeface="Times New Roman"/>
                <a:cs typeface="Times New Roman"/>
                <a:sym typeface="Times New Roman"/>
              </a:rPr>
              <a:t> and </a:t>
            </a:r>
            <a:r>
              <a:rPr b="1" lang="en-US" sz="1600">
                <a:solidFill>
                  <a:schemeClr val="dk1"/>
                </a:solidFill>
                <a:latin typeface="Times New Roman"/>
                <a:ea typeface="Times New Roman"/>
                <a:cs typeface="Times New Roman"/>
                <a:sym typeface="Times New Roman"/>
              </a:rPr>
              <a:t>Atemp</a:t>
            </a:r>
            <a:r>
              <a:rPr lang="en-US" sz="1600">
                <a:solidFill>
                  <a:schemeClr val="dk1"/>
                </a:solidFill>
                <a:latin typeface="Times New Roman"/>
                <a:ea typeface="Times New Roman"/>
                <a:cs typeface="Times New Roman"/>
                <a:sym typeface="Times New Roman"/>
              </a:rPr>
              <a:t> are positively correlated with </a:t>
            </a:r>
            <a:r>
              <a:rPr b="1" lang="en-US" sz="1600">
                <a:solidFill>
                  <a:schemeClr val="dk1"/>
                </a:solidFill>
                <a:latin typeface="Times New Roman"/>
                <a:ea typeface="Times New Roman"/>
                <a:cs typeface="Times New Roman"/>
                <a:sym typeface="Times New Roman"/>
              </a:rPr>
              <a:t>cnt</a:t>
            </a:r>
            <a:r>
              <a:rPr lang="en-US" sz="1600">
                <a:solidFill>
                  <a:schemeClr val="dk1"/>
                </a:solidFill>
                <a:latin typeface="Times New Roman"/>
                <a:ea typeface="Times New Roman"/>
                <a:cs typeface="Times New Roman"/>
                <a:sym typeface="Times New Roman"/>
              </a:rPr>
              <a:t> column (</a:t>
            </a:r>
            <a:r>
              <a:rPr b="1" lang="en-US" sz="1600">
                <a:solidFill>
                  <a:schemeClr val="dk1"/>
                </a:solidFill>
                <a:latin typeface="Times New Roman"/>
                <a:ea typeface="Times New Roman"/>
                <a:cs typeface="Times New Roman"/>
                <a:sym typeface="Times New Roman"/>
              </a:rPr>
              <a:t>0.4)</a:t>
            </a:r>
            <a:r>
              <a:rPr lang="en-U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descr="Motorcycle logo for rent Royalty Free Vector Image" id="267" name="Google Shape;267;p1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268" name="Google Shape;268;p17"/>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269" name="Google Shape;269;p17"/>
          <p:cNvSpPr txBox="1"/>
          <p:nvPr/>
        </p:nvSpPr>
        <p:spPr>
          <a:xfrm>
            <a:off x="778505" y="2178178"/>
            <a:ext cx="574307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We have performed Multiple Feature Selection Method</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1. Correlation</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2. Chi2</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3. Information Gain</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4. RFE - logistic Regression</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5. RFE - Decision Tree</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70" name="Google Shape;270;p17"/>
          <p:cNvSpPr txBox="1"/>
          <p:nvPr/>
        </p:nvSpPr>
        <p:spPr>
          <a:xfrm>
            <a:off x="703385" y="518746"/>
            <a:ext cx="267286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Feature Selection</a:t>
            </a:r>
            <a:endParaRPr/>
          </a:p>
          <a:p>
            <a:pPr indent="0" lvl="0" marL="0" marR="0" rtl="0" algn="l">
              <a:spcBef>
                <a:spcPts val="0"/>
              </a:spcBef>
              <a:spcAft>
                <a:spcPts val="0"/>
              </a:spcAft>
              <a:buNone/>
            </a:pPr>
            <a:r>
              <a:t/>
            </a:r>
            <a:endParaRPr b="1" sz="20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descr="Motorcycle logo for rent Royalty Free Vector Image" id="275" name="Google Shape;275;p1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276" name="Google Shape;276;p18"/>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277" name="Google Shape;277;p18"/>
          <p:cNvPicPr preferRelativeResize="0"/>
          <p:nvPr/>
        </p:nvPicPr>
        <p:blipFill rotWithShape="1">
          <a:blip r:embed="rId4">
            <a:alphaModFix/>
          </a:blip>
          <a:srcRect b="0" l="0" r="0" t="0"/>
          <a:stretch/>
        </p:blipFill>
        <p:spPr>
          <a:xfrm>
            <a:off x="3253154" y="1119991"/>
            <a:ext cx="6374423" cy="5671187"/>
          </a:xfrm>
          <a:prstGeom prst="rect">
            <a:avLst/>
          </a:prstGeom>
          <a:noFill/>
          <a:ln>
            <a:noFill/>
          </a:ln>
        </p:spPr>
      </p:pic>
      <p:sp>
        <p:nvSpPr>
          <p:cNvPr id="278" name="Google Shape;278;p18"/>
          <p:cNvSpPr txBox="1"/>
          <p:nvPr/>
        </p:nvSpPr>
        <p:spPr>
          <a:xfrm>
            <a:off x="155575" y="401670"/>
            <a:ext cx="1154991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CORRELATION</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There are no columns which are correlated to each other. i,e; All the columns are unique and important.</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descr="Motorcycle logo for rent Royalty Free Vector Image" id="283" name="Google Shape;283;p1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284" name="Google Shape;284;p15"/>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285" name="Google Shape;285;p15"/>
          <p:cNvSpPr txBox="1"/>
          <p:nvPr/>
        </p:nvSpPr>
        <p:spPr>
          <a:xfrm>
            <a:off x="316523" y="536331"/>
            <a:ext cx="375431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Encoding Categorical Columns</a:t>
            </a:r>
            <a:endParaRPr b="1" sz="2000">
              <a:solidFill>
                <a:schemeClr val="dk1"/>
              </a:solidFill>
              <a:latin typeface="Times New Roman"/>
              <a:ea typeface="Times New Roman"/>
              <a:cs typeface="Times New Roman"/>
              <a:sym typeface="Times New Roman"/>
            </a:endParaRPr>
          </a:p>
        </p:txBody>
      </p:sp>
      <p:sp>
        <p:nvSpPr>
          <p:cNvPr id="286" name="Google Shape;286;p15"/>
          <p:cNvSpPr txBox="1"/>
          <p:nvPr/>
        </p:nvSpPr>
        <p:spPr>
          <a:xfrm>
            <a:off x="3006969" y="928730"/>
            <a:ext cx="67085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We have used One-Hot Encoding for Encoding Categorical Columns</a:t>
            </a:r>
            <a:endParaRPr sz="1800">
              <a:solidFill>
                <a:schemeClr val="dk1"/>
              </a:solidFill>
              <a:latin typeface="Times New Roman"/>
              <a:ea typeface="Times New Roman"/>
              <a:cs typeface="Times New Roman"/>
              <a:sym typeface="Times New Roman"/>
            </a:endParaRPr>
          </a:p>
        </p:txBody>
      </p:sp>
      <p:pic>
        <p:nvPicPr>
          <p:cNvPr id="287" name="Google Shape;287;p15"/>
          <p:cNvPicPr preferRelativeResize="0"/>
          <p:nvPr/>
        </p:nvPicPr>
        <p:blipFill rotWithShape="1">
          <a:blip r:embed="rId4">
            <a:alphaModFix/>
          </a:blip>
          <a:srcRect b="0" l="0" r="0" t="0"/>
          <a:stretch/>
        </p:blipFill>
        <p:spPr>
          <a:xfrm>
            <a:off x="1544976" y="1813675"/>
            <a:ext cx="9632515" cy="40922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descr="Motorcycle logo for rent Royalty Free Vector Image" id="292" name="Google Shape;292;p1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293" name="Google Shape;293;p16"/>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294" name="Google Shape;294;p16"/>
          <p:cNvSpPr txBox="1"/>
          <p:nvPr/>
        </p:nvSpPr>
        <p:spPr>
          <a:xfrm>
            <a:off x="606670" y="528620"/>
            <a:ext cx="37367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Data Splitting</a:t>
            </a:r>
            <a:endParaRPr b="1" sz="2000">
              <a:solidFill>
                <a:schemeClr val="dk1"/>
              </a:solidFill>
              <a:latin typeface="Times New Roman"/>
              <a:ea typeface="Times New Roman"/>
              <a:cs typeface="Times New Roman"/>
              <a:sym typeface="Times New Roman"/>
            </a:endParaRPr>
          </a:p>
        </p:txBody>
      </p:sp>
      <p:pic>
        <p:nvPicPr>
          <p:cNvPr id="295" name="Google Shape;295;p16"/>
          <p:cNvPicPr preferRelativeResize="0"/>
          <p:nvPr/>
        </p:nvPicPr>
        <p:blipFill rotWithShape="1">
          <a:blip r:embed="rId4">
            <a:alphaModFix/>
          </a:blip>
          <a:srcRect b="0" l="0" r="0" t="0"/>
          <a:stretch/>
        </p:blipFill>
        <p:spPr>
          <a:xfrm>
            <a:off x="1769015" y="2540978"/>
            <a:ext cx="8636386" cy="3258835"/>
          </a:xfrm>
          <a:prstGeom prst="rect">
            <a:avLst/>
          </a:prstGeom>
          <a:noFill/>
          <a:ln>
            <a:noFill/>
          </a:ln>
        </p:spPr>
      </p:pic>
      <p:sp>
        <p:nvSpPr>
          <p:cNvPr id="296" name="Google Shape;296;p16"/>
          <p:cNvSpPr txBox="1"/>
          <p:nvPr/>
        </p:nvSpPr>
        <p:spPr>
          <a:xfrm>
            <a:off x="2521927" y="2004646"/>
            <a:ext cx="71481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We have split our data into 70% as Train &amp; 30% as Test Dataset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descr="Motorcycle logo for rent Royalty Free Vector Image" id="301" name="Google Shape;301;p1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302" name="Google Shape;302;p19"/>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303" name="Google Shape;303;p19"/>
          <p:cNvPicPr preferRelativeResize="0"/>
          <p:nvPr/>
        </p:nvPicPr>
        <p:blipFill rotWithShape="1">
          <a:blip r:embed="rId4">
            <a:alphaModFix/>
          </a:blip>
          <a:srcRect b="0" l="0" r="0" t="0"/>
          <a:stretch/>
        </p:blipFill>
        <p:spPr>
          <a:xfrm>
            <a:off x="4626394" y="1577997"/>
            <a:ext cx="2728196" cy="5143946"/>
          </a:xfrm>
          <a:prstGeom prst="rect">
            <a:avLst/>
          </a:prstGeom>
          <a:noFill/>
          <a:ln>
            <a:noFill/>
          </a:ln>
        </p:spPr>
      </p:pic>
      <p:sp>
        <p:nvSpPr>
          <p:cNvPr id="304" name="Google Shape;304;p19"/>
          <p:cNvSpPr txBox="1"/>
          <p:nvPr/>
        </p:nvSpPr>
        <p:spPr>
          <a:xfrm>
            <a:off x="967154" y="1208665"/>
            <a:ext cx="94341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The Chi2 test show all features(excludes hr and casual) which can be used for further analysis.</a:t>
            </a:r>
            <a:endParaRPr sz="1800">
              <a:solidFill>
                <a:schemeClr val="dk1"/>
              </a:solidFill>
              <a:latin typeface="Times New Roman"/>
              <a:ea typeface="Times New Roman"/>
              <a:cs typeface="Times New Roman"/>
              <a:sym typeface="Times New Roman"/>
            </a:endParaRPr>
          </a:p>
        </p:txBody>
      </p:sp>
      <p:sp>
        <p:nvSpPr>
          <p:cNvPr id="305" name="Google Shape;305;p19"/>
          <p:cNvSpPr txBox="1"/>
          <p:nvPr/>
        </p:nvSpPr>
        <p:spPr>
          <a:xfrm>
            <a:off x="460375" y="439615"/>
            <a:ext cx="40884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Feature Selection using Chi2</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descr="Motorcycle logo for rent Royalty Free Vector Image" id="109" name="Google Shape;109;p2"/>
          <p:cNvSpPr/>
          <p:nvPr/>
        </p:nvSpPr>
        <p:spPr>
          <a:xfrm>
            <a:off x="155575" y="-144463"/>
            <a:ext cx="3589948" cy="35899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descr="Motorcycle logo for rent Royalty Free Vector Image" id="110" name="Google Shape;110;p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111" name="Google Shape;111;p2"/>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112" name="Google Shape;112;p2"/>
          <p:cNvSpPr txBox="1"/>
          <p:nvPr/>
        </p:nvSpPr>
        <p:spPr>
          <a:xfrm>
            <a:off x="4720456" y="860958"/>
            <a:ext cx="273314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Times New Roman"/>
                <a:ea typeface="Times New Roman"/>
                <a:cs typeface="Times New Roman"/>
                <a:sym typeface="Times New Roman"/>
              </a:rPr>
              <a:t>Objectives </a:t>
            </a:r>
            <a:endParaRPr b="1" sz="2800">
              <a:solidFill>
                <a:schemeClr val="dk1"/>
              </a:solidFill>
              <a:latin typeface="Times New Roman"/>
              <a:ea typeface="Times New Roman"/>
              <a:cs typeface="Times New Roman"/>
              <a:sym typeface="Times New Roman"/>
            </a:endParaRPr>
          </a:p>
        </p:txBody>
      </p:sp>
      <p:sp>
        <p:nvSpPr>
          <p:cNvPr id="113" name="Google Shape;113;p2"/>
          <p:cNvSpPr txBox="1"/>
          <p:nvPr/>
        </p:nvSpPr>
        <p:spPr>
          <a:xfrm>
            <a:off x="460375" y="1880875"/>
            <a:ext cx="10701300" cy="1323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The objective of this project is to Predict the demand (Count) for bike rentals based on various factors such as time of day, weather conditions, holidays, and other factors that may influence bike rental patterns. This can help bike-sharing companies to manage their resources more effectively and provide better services to their customers.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descr="Motorcycle logo for rent Royalty Free Vector Image" id="310" name="Google Shape;310;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311" name="Google Shape;311;p20"/>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312" name="Google Shape;312;p20"/>
          <p:cNvPicPr preferRelativeResize="0"/>
          <p:nvPr/>
        </p:nvPicPr>
        <p:blipFill rotWithShape="1">
          <a:blip r:embed="rId4">
            <a:alphaModFix/>
          </a:blip>
          <a:srcRect b="0" l="0" r="0" t="0"/>
          <a:stretch/>
        </p:blipFill>
        <p:spPr>
          <a:xfrm>
            <a:off x="1303490" y="704691"/>
            <a:ext cx="9426757" cy="5212532"/>
          </a:xfrm>
          <a:prstGeom prst="rect">
            <a:avLst/>
          </a:prstGeom>
          <a:noFill/>
          <a:ln>
            <a:noFill/>
          </a:ln>
        </p:spPr>
      </p:pic>
      <p:sp>
        <p:nvSpPr>
          <p:cNvPr id="313" name="Google Shape;313;p20"/>
          <p:cNvSpPr txBox="1"/>
          <p:nvPr/>
        </p:nvSpPr>
        <p:spPr>
          <a:xfrm>
            <a:off x="981158" y="5820508"/>
            <a:ext cx="1022968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Mutual information In Regression - Here only 4 features are selected as shown above</a:t>
            </a:r>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14" name="Google Shape;314;p20"/>
          <p:cNvSpPr/>
          <p:nvPr/>
        </p:nvSpPr>
        <p:spPr>
          <a:xfrm>
            <a:off x="4326583" y="6143673"/>
            <a:ext cx="3538835" cy="276999"/>
          </a:xfrm>
          <a:prstGeom prst="rect">
            <a:avLst/>
          </a:prstGeom>
          <a:solidFill>
            <a:srgbClr val="FFFFFF"/>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['hr', 'temp', 'hum', 'casual']</a:t>
            </a:r>
            <a:r>
              <a:rPr b="0" i="0" lang="en-US" sz="1800" u="none" cap="none" strike="noStrike">
                <a:solidFill>
                  <a:schemeClr val="dk1"/>
                </a:solidFill>
                <a:latin typeface="Times New Roman"/>
                <a:ea typeface="Times New Roman"/>
                <a:cs typeface="Times New Roman"/>
                <a:sym typeface="Times New Roman"/>
              </a:rPr>
              <a:t> </a:t>
            </a:r>
            <a:endParaRPr/>
          </a:p>
        </p:txBody>
      </p:sp>
      <p:sp>
        <p:nvSpPr>
          <p:cNvPr id="315" name="Google Shape;315;p20"/>
          <p:cNvSpPr txBox="1"/>
          <p:nvPr/>
        </p:nvSpPr>
        <p:spPr>
          <a:xfrm>
            <a:off x="307975" y="344479"/>
            <a:ext cx="63847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Information gain - Mutual information In Regression</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descr="Motorcycle logo for rent Royalty Free Vector Image" id="320" name="Google Shape;320;p2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321" name="Google Shape;321;p21"/>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322" name="Google Shape;322;p21"/>
          <p:cNvSpPr txBox="1"/>
          <p:nvPr/>
        </p:nvSpPr>
        <p:spPr>
          <a:xfrm>
            <a:off x="307975" y="344479"/>
            <a:ext cx="76970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RFE (Recursive Feature Elimination) With Logistic regression</a:t>
            </a:r>
            <a:endParaRPr b="1" sz="2000">
              <a:solidFill>
                <a:schemeClr val="dk1"/>
              </a:solidFill>
              <a:latin typeface="Times New Roman"/>
              <a:ea typeface="Times New Roman"/>
              <a:cs typeface="Times New Roman"/>
              <a:sym typeface="Times New Roman"/>
            </a:endParaRPr>
          </a:p>
        </p:txBody>
      </p:sp>
      <p:sp>
        <p:nvSpPr>
          <p:cNvPr id="323" name="Google Shape;323;p21"/>
          <p:cNvSpPr/>
          <p:nvPr/>
        </p:nvSpPr>
        <p:spPr>
          <a:xfrm>
            <a:off x="307975" y="1112871"/>
            <a:ext cx="116193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Recursive Feature Elimination with Logistic regression show 9 columns which can be used for further analysis</a:t>
            </a:r>
            <a:endParaRPr i="0" sz="1800">
              <a:solidFill>
                <a:srgbClr val="000000"/>
              </a:solidFill>
              <a:latin typeface="Times New Roman"/>
              <a:ea typeface="Times New Roman"/>
              <a:cs typeface="Times New Roman"/>
              <a:sym typeface="Times New Roman"/>
            </a:endParaRPr>
          </a:p>
        </p:txBody>
      </p:sp>
      <p:pic>
        <p:nvPicPr>
          <p:cNvPr id="324" name="Google Shape;324;p21"/>
          <p:cNvPicPr preferRelativeResize="0"/>
          <p:nvPr/>
        </p:nvPicPr>
        <p:blipFill rotWithShape="1">
          <a:blip r:embed="rId4">
            <a:alphaModFix/>
          </a:blip>
          <a:srcRect b="0" l="0" r="0" t="0"/>
          <a:stretch/>
        </p:blipFill>
        <p:spPr>
          <a:xfrm>
            <a:off x="4586484" y="1850485"/>
            <a:ext cx="2762358" cy="3297830"/>
          </a:xfrm>
          <a:prstGeom prst="rect">
            <a:avLst/>
          </a:prstGeom>
          <a:noFill/>
          <a:ln>
            <a:noFill/>
          </a:ln>
        </p:spPr>
      </p:pic>
      <p:sp>
        <p:nvSpPr>
          <p:cNvPr id="325" name="Google Shape;325;p21"/>
          <p:cNvSpPr txBox="1"/>
          <p:nvPr/>
        </p:nvSpPr>
        <p:spPr>
          <a:xfrm>
            <a:off x="1049338" y="5331931"/>
            <a:ext cx="1009332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Selected Columns :- 'mnth','hr','weekday', 'hum','casual','season_springer','holiday_No','workingday_No work','workingday_Working Day'.</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descr="Motorcycle logo for rent Royalty Free Vector Image" id="330" name="Google Shape;330;p2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331" name="Google Shape;331;p22"/>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332" name="Google Shape;332;p22"/>
          <p:cNvSpPr txBox="1"/>
          <p:nvPr/>
        </p:nvSpPr>
        <p:spPr>
          <a:xfrm>
            <a:off x="307975" y="344479"/>
            <a:ext cx="76970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RFE (Recursive Feature Elimination) With Decision Tree</a:t>
            </a:r>
            <a:endParaRPr b="1" sz="2000">
              <a:solidFill>
                <a:schemeClr val="dk1"/>
              </a:solidFill>
              <a:latin typeface="Times New Roman"/>
              <a:ea typeface="Times New Roman"/>
              <a:cs typeface="Times New Roman"/>
              <a:sym typeface="Times New Roman"/>
            </a:endParaRPr>
          </a:p>
        </p:txBody>
      </p:sp>
      <p:pic>
        <p:nvPicPr>
          <p:cNvPr id="333" name="Google Shape;333;p22"/>
          <p:cNvPicPr preferRelativeResize="0"/>
          <p:nvPr/>
        </p:nvPicPr>
        <p:blipFill rotWithShape="1">
          <a:blip r:embed="rId4">
            <a:alphaModFix/>
          </a:blip>
          <a:srcRect b="0" l="0" r="0" t="0"/>
          <a:stretch/>
        </p:blipFill>
        <p:spPr>
          <a:xfrm>
            <a:off x="4426896" y="1850475"/>
            <a:ext cx="3799950" cy="2735825"/>
          </a:xfrm>
          <a:prstGeom prst="rect">
            <a:avLst/>
          </a:prstGeom>
          <a:noFill/>
          <a:ln>
            <a:noFill/>
          </a:ln>
        </p:spPr>
      </p:pic>
      <p:sp>
        <p:nvSpPr>
          <p:cNvPr id="334" name="Google Shape;334;p22"/>
          <p:cNvSpPr/>
          <p:nvPr/>
        </p:nvSpPr>
        <p:spPr>
          <a:xfrm>
            <a:off x="307975" y="1112871"/>
            <a:ext cx="116193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Recursive Feature Elimination with Decisio</a:t>
            </a:r>
            <a:r>
              <a:rPr lang="en-US" sz="1800">
                <a:latin typeface="Times New Roman"/>
                <a:ea typeface="Times New Roman"/>
                <a:cs typeface="Times New Roman"/>
                <a:sym typeface="Times New Roman"/>
              </a:rPr>
              <a:t>n</a:t>
            </a:r>
            <a:r>
              <a:rPr lang="en-US" sz="1800">
                <a:solidFill>
                  <a:srgbClr val="000000"/>
                </a:solidFill>
                <a:latin typeface="Times New Roman"/>
                <a:ea typeface="Times New Roman"/>
                <a:cs typeface="Times New Roman"/>
                <a:sym typeface="Times New Roman"/>
              </a:rPr>
              <a:t> Tree show 7 columns which can be used for further analysis</a:t>
            </a:r>
            <a:endParaRPr i="0" sz="1800">
              <a:solidFill>
                <a:srgbClr val="000000"/>
              </a:solidFill>
              <a:latin typeface="Times New Roman"/>
              <a:ea typeface="Times New Roman"/>
              <a:cs typeface="Times New Roman"/>
              <a:sym typeface="Times New Roman"/>
            </a:endParaRPr>
          </a:p>
        </p:txBody>
      </p:sp>
      <p:sp>
        <p:nvSpPr>
          <p:cNvPr id="335" name="Google Shape;335;p22"/>
          <p:cNvSpPr txBox="1"/>
          <p:nvPr/>
        </p:nvSpPr>
        <p:spPr>
          <a:xfrm>
            <a:off x="2315659" y="5117433"/>
            <a:ext cx="76039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Selected Columns :- 'mnth', 'hr', 'weekday', 'temp', 'hum', 'windspeed', ‘casual’</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descr="Motorcycle logo for rent Royalty Free Vector Image" id="340" name="Google Shape;340;p2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341" name="Google Shape;341;p23"/>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342" name="Google Shape;342;p23"/>
          <p:cNvPicPr preferRelativeResize="0"/>
          <p:nvPr/>
        </p:nvPicPr>
        <p:blipFill rotWithShape="1">
          <a:blip r:embed="rId4">
            <a:alphaModFix/>
          </a:blip>
          <a:srcRect b="0" l="0" r="0" t="0"/>
          <a:stretch/>
        </p:blipFill>
        <p:spPr>
          <a:xfrm>
            <a:off x="872075" y="2088300"/>
            <a:ext cx="10289599" cy="2934475"/>
          </a:xfrm>
          <a:prstGeom prst="rect">
            <a:avLst/>
          </a:prstGeom>
          <a:noFill/>
          <a:ln>
            <a:noFill/>
          </a:ln>
        </p:spPr>
      </p:pic>
      <p:sp>
        <p:nvSpPr>
          <p:cNvPr id="343" name="Google Shape;343;p23"/>
          <p:cNvSpPr txBox="1"/>
          <p:nvPr/>
        </p:nvSpPr>
        <p:spPr>
          <a:xfrm>
            <a:off x="2060880" y="1485900"/>
            <a:ext cx="807024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Here’s the conclusion of our all the feature selection techniques</a:t>
            </a:r>
            <a:endParaRPr b="1" sz="1800">
              <a:solidFill>
                <a:schemeClr val="dk1"/>
              </a:solidFill>
              <a:latin typeface="Times New Roman"/>
              <a:ea typeface="Times New Roman"/>
              <a:cs typeface="Times New Roman"/>
              <a:sym typeface="Times New Roman"/>
            </a:endParaRPr>
          </a:p>
        </p:txBody>
      </p:sp>
      <p:sp>
        <p:nvSpPr>
          <p:cNvPr id="344" name="Google Shape;344;p23"/>
          <p:cNvSpPr txBox="1"/>
          <p:nvPr/>
        </p:nvSpPr>
        <p:spPr>
          <a:xfrm>
            <a:off x="872175" y="5188350"/>
            <a:ext cx="10289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highlight>
                  <a:srgbClr val="FFFFFF"/>
                </a:highlight>
              </a:rPr>
              <a:t>'mnth', 'hr', 'weekday', 'temp', 'hum', 'windspeed', 'casual', 'cnt','season_fall', 'season_springer', 'season_summer', 'season_winter', 'holiday_No', 'holiday_Yes', 'workingday_No work'</a:t>
            </a:r>
            <a:r>
              <a:rPr lang="en-US" sz="1500">
                <a:solidFill>
                  <a:schemeClr val="dk1"/>
                </a:solidFill>
                <a:highlight>
                  <a:srgbClr val="FFFFFF"/>
                </a:highlight>
              </a:rPr>
              <a:t>, </a:t>
            </a:r>
            <a:r>
              <a:rPr lang="en-US" sz="1500">
                <a:solidFill>
                  <a:schemeClr val="dk1"/>
                </a:solidFill>
                <a:highlight>
                  <a:srgbClr val="FFFFFF"/>
                </a:highlight>
              </a:rPr>
              <a:t>'workingday_Working Day', 'weathersit_Clear', 'weathersit_Heavy Rain', 'weathersit_Light Snow', 'weathersit_Mist'</a:t>
            </a:r>
            <a:endParaRPr sz="1500">
              <a:solidFill>
                <a:schemeClr val="dk1"/>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4"/>
          <p:cNvSpPr txBox="1"/>
          <p:nvPr/>
        </p:nvSpPr>
        <p:spPr>
          <a:xfrm>
            <a:off x="385010" y="272715"/>
            <a:ext cx="58072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Model building</a:t>
            </a:r>
            <a:endParaRPr b="1" sz="2000">
              <a:solidFill>
                <a:schemeClr val="dk1"/>
              </a:solidFill>
              <a:latin typeface="Times New Roman"/>
              <a:ea typeface="Times New Roman"/>
              <a:cs typeface="Times New Roman"/>
              <a:sym typeface="Times New Roman"/>
            </a:endParaRPr>
          </a:p>
        </p:txBody>
      </p:sp>
      <p:sp>
        <p:nvSpPr>
          <p:cNvPr id="350" name="Google Shape;350;p24"/>
          <p:cNvSpPr txBox="1"/>
          <p:nvPr/>
        </p:nvSpPr>
        <p:spPr>
          <a:xfrm>
            <a:off x="2199388" y="272715"/>
            <a:ext cx="7828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In our Project We have used Many Regression Models, Further we choose the model with highest Accuracy &amp; lowest MSE score value as Our Final Model</a:t>
            </a:r>
            <a:endParaRPr sz="1800">
              <a:solidFill>
                <a:schemeClr val="dk1"/>
              </a:solidFill>
              <a:latin typeface="Times New Roman"/>
              <a:ea typeface="Times New Roman"/>
              <a:cs typeface="Times New Roman"/>
              <a:sym typeface="Times New Roman"/>
            </a:endParaRPr>
          </a:p>
        </p:txBody>
      </p:sp>
      <p:graphicFrame>
        <p:nvGraphicFramePr>
          <p:cNvPr id="351" name="Google Shape;351;p24"/>
          <p:cNvGraphicFramePr/>
          <p:nvPr/>
        </p:nvGraphicFramePr>
        <p:xfrm>
          <a:off x="853591" y="1221216"/>
          <a:ext cx="3000000" cy="3000000"/>
        </p:xfrm>
        <a:graphic>
          <a:graphicData uri="http://schemas.openxmlformats.org/drawingml/2006/table">
            <a:tbl>
              <a:tblPr bandRow="1" firstRow="1">
                <a:noFill/>
                <a:tableStyleId>{2AF3F7FF-7C93-4ED2-8136-69014A5937D4}</a:tableStyleId>
              </a:tblPr>
              <a:tblGrid>
                <a:gridCol w="2225275"/>
                <a:gridCol w="2350350"/>
                <a:gridCol w="2100150"/>
                <a:gridCol w="2275125"/>
                <a:gridCol w="1580800"/>
              </a:tblGrid>
              <a:tr h="537675">
                <a:tc rowSpan="2">
                  <a:txBody>
                    <a:bodyPr/>
                    <a:lstStyle/>
                    <a:p>
                      <a:pPr indent="0" lvl="0" marL="0" marR="0" rtl="0" algn="ctr">
                        <a:spcBef>
                          <a:spcPts val="0"/>
                        </a:spcBef>
                        <a:spcAft>
                          <a:spcPts val="0"/>
                        </a:spcAft>
                        <a:buNone/>
                      </a:pPr>
                      <a:r>
                        <a:rPr lang="en-US" sz="1800" u="none" cap="none" strike="noStrike"/>
                        <a:t>Model Name</a:t>
                      </a:r>
                      <a:endParaRPr sz="1800" u="none" cap="none" strike="noStrike"/>
                    </a:p>
                  </a:txBody>
                  <a:tcPr marT="45725" marB="45725" marR="91450" marL="91450" anchor="ctr"/>
                </a:tc>
                <a:tc gridSpan="2">
                  <a:txBody>
                    <a:bodyPr/>
                    <a:lstStyle/>
                    <a:p>
                      <a:pPr indent="0" lvl="0" marL="0" marR="0" rtl="0" algn="ctr">
                        <a:spcBef>
                          <a:spcPts val="0"/>
                        </a:spcBef>
                        <a:spcAft>
                          <a:spcPts val="0"/>
                        </a:spcAft>
                        <a:buNone/>
                      </a:pPr>
                      <a:r>
                        <a:rPr lang="en-US" sz="1800" u="none" cap="none" strike="noStrike"/>
                        <a:t>ON TRAIN DATA</a:t>
                      </a:r>
                      <a:endParaRPr sz="1800" u="none" cap="none" strike="noStrike"/>
                    </a:p>
                  </a:txBody>
                  <a:tcPr marT="45725" marB="45725" marR="91450" marL="91450"/>
                </a:tc>
                <a:tc hMerge="1"/>
                <a:tc gridSpan="2">
                  <a:txBody>
                    <a:bodyPr/>
                    <a:lstStyle/>
                    <a:p>
                      <a:pPr indent="0" lvl="0" marL="0" marR="0" rtl="0" algn="ctr">
                        <a:spcBef>
                          <a:spcPts val="0"/>
                        </a:spcBef>
                        <a:spcAft>
                          <a:spcPts val="0"/>
                        </a:spcAft>
                        <a:buNone/>
                      </a:pPr>
                      <a:r>
                        <a:rPr lang="en-US" sz="1800" u="none" cap="none" strike="noStrike"/>
                        <a:t>ON TEST DATA</a:t>
                      </a:r>
                      <a:endParaRPr sz="1800" u="none" cap="none" strike="noStrike"/>
                    </a:p>
                  </a:txBody>
                  <a:tcPr marT="45725" marB="45725" marR="91450" marL="91450"/>
                </a:tc>
                <a:tc hMerge="1"/>
              </a:tr>
              <a:tr h="869425">
                <a:tc vMerge="1"/>
                <a:tc>
                  <a:txBody>
                    <a:bodyPr/>
                    <a:lstStyle/>
                    <a:p>
                      <a:pPr indent="0" lvl="0" marL="0" marR="0" rtl="0" algn="ctr">
                        <a:lnSpc>
                          <a:spcPct val="100000"/>
                        </a:lnSpc>
                        <a:spcBef>
                          <a:spcPts val="0"/>
                        </a:spcBef>
                        <a:spcAft>
                          <a:spcPts val="0"/>
                        </a:spcAft>
                        <a:buClr>
                          <a:srgbClr val="F2F2F2"/>
                        </a:buClr>
                        <a:buSzPts val="1800"/>
                        <a:buFont typeface="Twentieth Century"/>
                        <a:buNone/>
                      </a:pPr>
                      <a:r>
                        <a:rPr b="0" lang="en-US" sz="1800" u="none" cap="none" strike="noStrike">
                          <a:solidFill>
                            <a:srgbClr val="F2F2F2"/>
                          </a:solidFill>
                        </a:rPr>
                        <a:t>R-squared Value</a:t>
                      </a:r>
                      <a:endParaRPr/>
                    </a:p>
                    <a:p>
                      <a:pPr indent="0" lvl="0" marL="0" marR="0" rtl="0" algn="ctr">
                        <a:spcBef>
                          <a:spcPts val="0"/>
                        </a:spcBef>
                        <a:spcAft>
                          <a:spcPts val="0"/>
                        </a:spcAft>
                        <a:buNone/>
                      </a:pPr>
                      <a:r>
                        <a:t/>
                      </a:r>
                      <a:endParaRPr b="0" sz="1800" u="none" cap="none" strike="noStrike">
                        <a:solidFill>
                          <a:srgbClr val="F2F2F2"/>
                        </a:solidFill>
                      </a:endParaRPr>
                    </a:p>
                  </a:txBody>
                  <a:tcPr marT="45725" marB="45725" marR="91450" marL="91450">
                    <a:solidFill>
                      <a:srgbClr val="76CEEF"/>
                    </a:solidFill>
                  </a:tcPr>
                </a:tc>
                <a:tc>
                  <a:txBody>
                    <a:bodyPr/>
                    <a:lstStyle/>
                    <a:p>
                      <a:pPr indent="0" lvl="0" marL="0" marR="0" rtl="0" algn="ctr">
                        <a:lnSpc>
                          <a:spcPct val="100000"/>
                        </a:lnSpc>
                        <a:spcBef>
                          <a:spcPts val="0"/>
                        </a:spcBef>
                        <a:spcAft>
                          <a:spcPts val="0"/>
                        </a:spcAft>
                        <a:buClr>
                          <a:srgbClr val="F2F2F2"/>
                        </a:buClr>
                        <a:buSzPts val="1800"/>
                        <a:buFont typeface="Twentieth Century"/>
                        <a:buNone/>
                      </a:pPr>
                      <a:r>
                        <a:rPr b="0" lang="en-US" sz="1800" u="none" cap="none" strike="noStrike">
                          <a:solidFill>
                            <a:srgbClr val="F2F2F2"/>
                          </a:solidFill>
                        </a:rPr>
                        <a:t>MSE</a:t>
                      </a:r>
                      <a:endParaRPr/>
                    </a:p>
                    <a:p>
                      <a:pPr indent="0" lvl="0" marL="0" marR="0" rtl="0" algn="ctr">
                        <a:spcBef>
                          <a:spcPts val="0"/>
                        </a:spcBef>
                        <a:spcAft>
                          <a:spcPts val="0"/>
                        </a:spcAft>
                        <a:buNone/>
                      </a:pPr>
                      <a:r>
                        <a:t/>
                      </a:r>
                      <a:endParaRPr b="0" sz="1800" u="none" cap="none" strike="noStrike">
                        <a:solidFill>
                          <a:srgbClr val="F2F2F2"/>
                        </a:solidFill>
                      </a:endParaRPr>
                    </a:p>
                  </a:txBody>
                  <a:tcPr marT="45725" marB="45725" marR="91450" marL="91450">
                    <a:solidFill>
                      <a:srgbClr val="76CEEF"/>
                    </a:solidFill>
                  </a:tcPr>
                </a:tc>
                <a:tc>
                  <a:txBody>
                    <a:bodyPr/>
                    <a:lstStyle/>
                    <a:p>
                      <a:pPr indent="0" lvl="0" marL="0" marR="0" rtl="0" algn="ctr">
                        <a:spcBef>
                          <a:spcPts val="0"/>
                        </a:spcBef>
                        <a:spcAft>
                          <a:spcPts val="0"/>
                        </a:spcAft>
                        <a:buNone/>
                      </a:pPr>
                      <a:r>
                        <a:rPr b="0" lang="en-US" sz="1800" u="none" cap="none" strike="noStrike">
                          <a:solidFill>
                            <a:srgbClr val="F2F2F2"/>
                          </a:solidFill>
                        </a:rPr>
                        <a:t>R-squared Value</a:t>
                      </a:r>
                      <a:endParaRPr b="0" sz="1800" u="none" cap="none" strike="noStrike">
                        <a:solidFill>
                          <a:srgbClr val="F2F2F2"/>
                        </a:solidFill>
                      </a:endParaRPr>
                    </a:p>
                  </a:txBody>
                  <a:tcPr marT="45725" marB="45725" marR="91450" marL="91450">
                    <a:solidFill>
                      <a:srgbClr val="76CEEF"/>
                    </a:solidFill>
                  </a:tcPr>
                </a:tc>
                <a:tc>
                  <a:txBody>
                    <a:bodyPr/>
                    <a:lstStyle/>
                    <a:p>
                      <a:pPr indent="0" lvl="0" marL="0" marR="0" rtl="0" algn="ctr">
                        <a:spcBef>
                          <a:spcPts val="0"/>
                        </a:spcBef>
                        <a:spcAft>
                          <a:spcPts val="0"/>
                        </a:spcAft>
                        <a:buNone/>
                      </a:pPr>
                      <a:r>
                        <a:rPr b="0" lang="en-US" sz="1800" u="none" cap="none" strike="noStrike">
                          <a:solidFill>
                            <a:srgbClr val="F2F2F2"/>
                          </a:solidFill>
                        </a:rPr>
                        <a:t>MSE</a:t>
                      </a:r>
                      <a:endParaRPr b="0" sz="1800" u="none" cap="none" strike="noStrike">
                        <a:solidFill>
                          <a:srgbClr val="F2F2F2"/>
                        </a:solidFill>
                      </a:endParaRPr>
                    </a:p>
                  </a:txBody>
                  <a:tcPr marT="45725" marB="45725" marR="91450" marL="91450">
                    <a:solidFill>
                      <a:srgbClr val="76CEEF"/>
                    </a:solidFill>
                  </a:tcPr>
                </a:tc>
              </a:tr>
              <a:tr h="608625">
                <a:tc>
                  <a:txBody>
                    <a:bodyPr/>
                    <a:lstStyle/>
                    <a:p>
                      <a:pPr indent="0" lvl="0" marL="0" marR="0" rtl="0" algn="ctr">
                        <a:spcBef>
                          <a:spcPts val="0"/>
                        </a:spcBef>
                        <a:spcAft>
                          <a:spcPts val="0"/>
                        </a:spcAft>
                        <a:buNone/>
                      </a:pPr>
                      <a:r>
                        <a:rPr lang="en-US" sz="1800" u="none" cap="none" strike="noStrike"/>
                        <a:t>Linear Regression</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0.6401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9664.9886</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0.6511</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9598.8888</a:t>
                      </a:r>
                      <a:endParaRPr sz="1800" u="none" cap="none" strike="noStrike"/>
                    </a:p>
                  </a:txBody>
                  <a:tcPr marT="45725" marB="45725" marR="91450" marL="91450"/>
                </a:tc>
              </a:tr>
              <a:tr h="608625">
                <a:tc>
                  <a:txBody>
                    <a:bodyPr/>
                    <a:lstStyle/>
                    <a:p>
                      <a:pPr indent="0" lvl="0" marL="0" marR="0" rtl="0" algn="ctr">
                        <a:spcBef>
                          <a:spcPts val="0"/>
                        </a:spcBef>
                        <a:spcAft>
                          <a:spcPts val="0"/>
                        </a:spcAft>
                        <a:buNone/>
                      </a:pPr>
                      <a:r>
                        <a:rPr lang="en-US" sz="1800" u="none" cap="none" strike="noStrike"/>
                        <a:t>Decision tree Regression</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0.0000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0.8499</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4129.4396</a:t>
                      </a:r>
                      <a:endParaRPr sz="1800" u="none" cap="none" strike="noStrike"/>
                    </a:p>
                  </a:txBody>
                  <a:tcPr marT="45725" marB="45725" marR="91450" marL="91450"/>
                </a:tc>
              </a:tr>
              <a:tr h="608625">
                <a:tc>
                  <a:txBody>
                    <a:bodyPr/>
                    <a:lstStyle/>
                    <a:p>
                      <a:pPr indent="0" lvl="0" marL="0" marR="0" rtl="0" algn="ctr">
                        <a:spcBef>
                          <a:spcPts val="0"/>
                        </a:spcBef>
                        <a:spcAft>
                          <a:spcPts val="0"/>
                        </a:spcAft>
                        <a:buNone/>
                      </a:pPr>
                      <a:r>
                        <a:rPr lang="en-US" sz="1800" u="none" cap="none" strike="noStrike"/>
                        <a:t>Random Forest Regression</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0.9886</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306.4663</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0.9248</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2068.7012</a:t>
                      </a:r>
                      <a:endParaRPr sz="1800" u="none" cap="none" strike="noStrike"/>
                    </a:p>
                  </a:txBody>
                  <a:tcPr marT="45725" marB="45725" marR="91450" marL="91450"/>
                </a:tc>
              </a:tr>
              <a:tr h="869425">
                <a:tc>
                  <a:txBody>
                    <a:bodyPr/>
                    <a:lstStyle/>
                    <a:p>
                      <a:pPr indent="0" lvl="0" marL="0" marR="0" rtl="0" algn="ctr">
                        <a:spcBef>
                          <a:spcPts val="0"/>
                        </a:spcBef>
                        <a:spcAft>
                          <a:spcPts val="0"/>
                        </a:spcAft>
                        <a:buNone/>
                      </a:pPr>
                      <a:r>
                        <a:rPr lang="en-US" sz="1800" u="none" cap="none" strike="noStrike"/>
                        <a:t>Gradient Boosting Regression</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0.7209</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7496.0020</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0.7247</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7572.9106</a:t>
                      </a:r>
                      <a:endParaRPr sz="1800" u="none" cap="none" strike="noStrike"/>
                    </a:p>
                  </a:txBody>
                  <a:tcPr marT="45725" marB="45725" marR="91450" marL="91450"/>
                </a:tc>
              </a:tr>
              <a:tr h="869425">
                <a:tc>
                  <a:txBody>
                    <a:bodyPr/>
                    <a:lstStyle/>
                    <a:p>
                      <a:pPr indent="0" lvl="0" marL="0" marR="0" rtl="0" algn="ctr">
                        <a:lnSpc>
                          <a:spcPct val="100000"/>
                        </a:lnSpc>
                        <a:spcBef>
                          <a:spcPts val="0"/>
                        </a:spcBef>
                        <a:spcAft>
                          <a:spcPts val="0"/>
                        </a:spcAft>
                        <a:buClr>
                          <a:schemeClr val="dk1"/>
                        </a:buClr>
                        <a:buSzPts val="1800"/>
                        <a:buFont typeface="Twentieth Century"/>
                        <a:buNone/>
                      </a:pPr>
                      <a:r>
                        <a:rPr lang="en-US" sz="1800" u="none" cap="none" strike="noStrike"/>
                        <a:t>K-Nearest Neighbours Regression</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Twentieth Century"/>
                        <a:buNone/>
                      </a:pPr>
                      <a:r>
                        <a:rPr lang="en-US" sz="1800" u="none" cap="none" strike="noStrike"/>
                        <a:t>0.8999</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Twentieth Century"/>
                        <a:buNone/>
                      </a:pPr>
                      <a:r>
                        <a:rPr lang="en-US" sz="1800" u="none" cap="none" strike="noStrike"/>
                        <a:t>2688.6388</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0.8487</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4161.0009</a:t>
                      </a:r>
                      <a:endParaRPr sz="1800" u="none" cap="none" strike="noStrike"/>
                    </a:p>
                  </a:txBody>
                  <a:tcPr marT="45725" marB="45725" marR="91450" marL="91450"/>
                </a:tc>
              </a:tr>
              <a:tr h="869425">
                <a:tc>
                  <a:txBody>
                    <a:bodyPr/>
                    <a:lstStyle/>
                    <a:p>
                      <a:pPr indent="0" lvl="0" marL="0" marR="0" rtl="0" algn="ctr">
                        <a:lnSpc>
                          <a:spcPct val="100000"/>
                        </a:lnSpc>
                        <a:spcBef>
                          <a:spcPts val="0"/>
                        </a:spcBef>
                        <a:spcAft>
                          <a:spcPts val="0"/>
                        </a:spcAft>
                        <a:buClr>
                          <a:schemeClr val="dk1"/>
                        </a:buClr>
                        <a:buSzPts val="1800"/>
                        <a:buFont typeface="Twentieth Century"/>
                        <a:buNone/>
                      </a:pPr>
                      <a:r>
                        <a:rPr lang="en-US" sz="1800" u="none" cap="none" strike="noStrike"/>
                        <a:t>Support Vector Regression</a:t>
                      </a:r>
                      <a:endParaRPr/>
                    </a:p>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0.5876</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11546.9545</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0.5954</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11128.8912</a:t>
                      </a:r>
                      <a:endParaRPr sz="1800" u="none" cap="none" strike="noStrike"/>
                    </a:p>
                  </a:txBody>
                  <a:tcPr marT="45725" marB="45725" marR="91450" marL="9145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descr="Motorcycle logo for rent Royalty Free Vector Image" id="356" name="Google Shape;356;p2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357" name="Google Shape;357;p25"/>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358" name="Google Shape;358;p25"/>
          <p:cNvSpPr txBox="1"/>
          <p:nvPr/>
        </p:nvSpPr>
        <p:spPr>
          <a:xfrm>
            <a:off x="572670" y="528620"/>
            <a:ext cx="385495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Model Selection</a:t>
            </a:r>
            <a:endParaRPr b="1" sz="2000">
              <a:solidFill>
                <a:schemeClr val="dk1"/>
              </a:solidFill>
              <a:latin typeface="Times New Roman"/>
              <a:ea typeface="Times New Roman"/>
              <a:cs typeface="Times New Roman"/>
              <a:sym typeface="Times New Roman"/>
            </a:endParaRPr>
          </a:p>
        </p:txBody>
      </p:sp>
      <p:sp>
        <p:nvSpPr>
          <p:cNvPr id="359" name="Google Shape;359;p25"/>
          <p:cNvSpPr txBox="1"/>
          <p:nvPr/>
        </p:nvSpPr>
        <p:spPr>
          <a:xfrm>
            <a:off x="1424827" y="928730"/>
            <a:ext cx="9277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For Model selection we have created a dict and stored the R-squared scores and MSE of Each model and then found the Best performing model based on R-squared and MSE values</a:t>
            </a:r>
            <a:endParaRPr b="1" sz="1800">
              <a:solidFill>
                <a:schemeClr val="dk1"/>
              </a:solidFill>
              <a:latin typeface="Times New Roman"/>
              <a:ea typeface="Times New Roman"/>
              <a:cs typeface="Times New Roman"/>
              <a:sym typeface="Times New Roman"/>
            </a:endParaRPr>
          </a:p>
        </p:txBody>
      </p:sp>
      <p:pic>
        <p:nvPicPr>
          <p:cNvPr id="360" name="Google Shape;360;p25"/>
          <p:cNvPicPr preferRelativeResize="0"/>
          <p:nvPr/>
        </p:nvPicPr>
        <p:blipFill rotWithShape="1">
          <a:blip r:embed="rId4">
            <a:alphaModFix/>
          </a:blip>
          <a:srcRect b="0" l="0" r="0" t="0"/>
          <a:stretch/>
        </p:blipFill>
        <p:spPr>
          <a:xfrm>
            <a:off x="1759699" y="1844842"/>
            <a:ext cx="8607505" cy="892165"/>
          </a:xfrm>
          <a:prstGeom prst="rect">
            <a:avLst/>
          </a:prstGeom>
          <a:noFill/>
          <a:ln>
            <a:noFill/>
          </a:ln>
        </p:spPr>
      </p:pic>
      <p:pic>
        <p:nvPicPr>
          <p:cNvPr id="361" name="Google Shape;361;p25"/>
          <p:cNvPicPr preferRelativeResize="0"/>
          <p:nvPr/>
        </p:nvPicPr>
        <p:blipFill rotWithShape="1">
          <a:blip r:embed="rId5">
            <a:alphaModFix/>
          </a:blip>
          <a:srcRect b="0" l="0" r="0" t="0"/>
          <a:stretch/>
        </p:blipFill>
        <p:spPr>
          <a:xfrm>
            <a:off x="460376" y="3380846"/>
            <a:ext cx="11514748" cy="774059"/>
          </a:xfrm>
          <a:prstGeom prst="rect">
            <a:avLst/>
          </a:prstGeom>
          <a:noFill/>
          <a:ln>
            <a:noFill/>
          </a:ln>
        </p:spPr>
      </p:pic>
      <p:sp>
        <p:nvSpPr>
          <p:cNvPr id="362" name="Google Shape;362;p25"/>
          <p:cNvSpPr txBox="1"/>
          <p:nvPr/>
        </p:nvSpPr>
        <p:spPr>
          <a:xfrm>
            <a:off x="2297724" y="2875085"/>
            <a:ext cx="759655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We have used </a:t>
            </a:r>
            <a:r>
              <a:rPr b="1" lang="en-US" sz="1800">
                <a:solidFill>
                  <a:schemeClr val="dk1"/>
                </a:solidFill>
                <a:latin typeface="Times New Roman"/>
                <a:ea typeface="Times New Roman"/>
                <a:cs typeface="Times New Roman"/>
                <a:sym typeface="Times New Roman"/>
              </a:rPr>
              <a:t>RandomsearchCV</a:t>
            </a:r>
            <a:r>
              <a:rPr lang="en-US" sz="1800">
                <a:solidFill>
                  <a:schemeClr val="dk1"/>
                </a:solidFill>
                <a:latin typeface="Times New Roman"/>
                <a:ea typeface="Times New Roman"/>
                <a:cs typeface="Times New Roman"/>
                <a:sym typeface="Times New Roman"/>
              </a:rPr>
              <a:t> for finding the best Hyperparameters</a:t>
            </a:r>
            <a:endParaRPr sz="1800">
              <a:solidFill>
                <a:schemeClr val="dk1"/>
              </a:solidFill>
              <a:latin typeface="Times New Roman"/>
              <a:ea typeface="Times New Roman"/>
              <a:cs typeface="Times New Roman"/>
              <a:sym typeface="Times New Roman"/>
            </a:endParaRPr>
          </a:p>
        </p:txBody>
      </p:sp>
      <p:sp>
        <p:nvSpPr>
          <p:cNvPr id="363" name="Google Shape;363;p25"/>
          <p:cNvSpPr txBox="1"/>
          <p:nvPr/>
        </p:nvSpPr>
        <p:spPr>
          <a:xfrm>
            <a:off x="1759700" y="4555950"/>
            <a:ext cx="86076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After this we Rebuild the model With the Best parameters &amp; Evaluated the the score</a:t>
            </a:r>
            <a:endParaRPr b="1" sz="1800">
              <a:solidFill>
                <a:schemeClr val="dk1"/>
              </a:solidFill>
              <a:latin typeface="Times New Roman"/>
              <a:ea typeface="Times New Roman"/>
              <a:cs typeface="Times New Roman"/>
              <a:sym typeface="Times New Roman"/>
            </a:endParaRPr>
          </a:p>
        </p:txBody>
      </p:sp>
      <p:pic>
        <p:nvPicPr>
          <p:cNvPr id="364" name="Google Shape;364;p25"/>
          <p:cNvPicPr preferRelativeResize="0"/>
          <p:nvPr/>
        </p:nvPicPr>
        <p:blipFill rotWithShape="1">
          <a:blip r:embed="rId6">
            <a:alphaModFix/>
          </a:blip>
          <a:srcRect b="0" l="0" r="0" t="0"/>
          <a:stretch/>
        </p:blipFill>
        <p:spPr>
          <a:xfrm>
            <a:off x="2236608" y="5191225"/>
            <a:ext cx="7718785" cy="5200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descr="Motorcycle logo for rent Royalty Free Vector Image" id="369" name="Google Shape;369;p2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370" name="Google Shape;370;p26"/>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371" name="Google Shape;371;p26"/>
          <p:cNvPicPr preferRelativeResize="0"/>
          <p:nvPr/>
        </p:nvPicPr>
        <p:blipFill>
          <a:blip r:embed="rId4">
            <a:alphaModFix/>
          </a:blip>
          <a:stretch>
            <a:fillRect/>
          </a:stretch>
        </p:blipFill>
        <p:spPr>
          <a:xfrm>
            <a:off x="0" y="850775"/>
            <a:ext cx="12113525" cy="6029325"/>
          </a:xfrm>
          <a:prstGeom prst="rect">
            <a:avLst/>
          </a:prstGeom>
          <a:noFill/>
          <a:ln>
            <a:noFill/>
          </a:ln>
        </p:spPr>
      </p:pic>
      <p:sp>
        <p:nvSpPr>
          <p:cNvPr id="372" name="Google Shape;372;p26"/>
          <p:cNvSpPr txBox="1"/>
          <p:nvPr/>
        </p:nvSpPr>
        <p:spPr>
          <a:xfrm>
            <a:off x="379170" y="528520"/>
            <a:ext cx="3855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Deployment using streamlit</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descr="Motorcycle logo for rent Royalty Free Vector Image" id="377" name="Google Shape;377;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378" name="Google Shape;378;p27"/>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379" name="Google Shape;379;p27"/>
          <p:cNvPicPr preferRelativeResize="0"/>
          <p:nvPr/>
        </p:nvPicPr>
        <p:blipFill>
          <a:blip r:embed="rId4">
            <a:alphaModFix/>
          </a:blip>
          <a:stretch>
            <a:fillRect/>
          </a:stretch>
        </p:blipFill>
        <p:spPr>
          <a:xfrm>
            <a:off x="0" y="601575"/>
            <a:ext cx="12113525" cy="6256424"/>
          </a:xfrm>
          <a:prstGeom prst="rect">
            <a:avLst/>
          </a:prstGeom>
          <a:noFill/>
          <a:ln>
            <a:noFill/>
          </a:ln>
        </p:spPr>
      </p:pic>
      <p:sp>
        <p:nvSpPr>
          <p:cNvPr id="380" name="Google Shape;380;p27"/>
          <p:cNvSpPr txBox="1"/>
          <p:nvPr/>
        </p:nvSpPr>
        <p:spPr>
          <a:xfrm>
            <a:off x="227495" y="73495"/>
            <a:ext cx="3855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Deployment using streamlit</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descr="Motorcycle logo for rent Royalty Free Vector Image" id="385" name="Google Shape;385;p2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386" name="Google Shape;386;p28"/>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387" name="Google Shape;387;p28"/>
          <p:cNvPicPr preferRelativeResize="0"/>
          <p:nvPr/>
        </p:nvPicPr>
        <p:blipFill>
          <a:blip r:embed="rId4">
            <a:alphaModFix/>
          </a:blip>
          <a:stretch>
            <a:fillRect/>
          </a:stretch>
        </p:blipFill>
        <p:spPr>
          <a:xfrm>
            <a:off x="76800" y="647875"/>
            <a:ext cx="11950051" cy="6161651"/>
          </a:xfrm>
          <a:prstGeom prst="rect">
            <a:avLst/>
          </a:prstGeom>
          <a:noFill/>
          <a:ln>
            <a:noFill/>
          </a:ln>
        </p:spPr>
      </p:pic>
      <p:sp>
        <p:nvSpPr>
          <p:cNvPr id="388" name="Google Shape;388;p28"/>
          <p:cNvSpPr txBox="1"/>
          <p:nvPr/>
        </p:nvSpPr>
        <p:spPr>
          <a:xfrm>
            <a:off x="155570" y="204007"/>
            <a:ext cx="3855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visualisation</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descr="Motorcycle logo for rent Royalty Free Vector Image" id="393" name="Google Shape;393;p3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394" name="Google Shape;394;p30"/>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395" name="Google Shape;395;p30"/>
          <p:cNvSpPr txBox="1"/>
          <p:nvPr/>
        </p:nvSpPr>
        <p:spPr>
          <a:xfrm>
            <a:off x="2165839" y="3244334"/>
            <a:ext cx="786032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1E4429"/>
                </a:solidFill>
                <a:latin typeface="Algerian"/>
                <a:ea typeface="Algerian"/>
                <a:cs typeface="Algerian"/>
                <a:sym typeface="Algerian"/>
              </a:rPr>
              <a:t>THANK YOU</a:t>
            </a:r>
            <a:endParaRPr sz="4400">
              <a:solidFill>
                <a:srgbClr val="1E4429"/>
              </a:solidFill>
              <a:latin typeface="Algerian"/>
              <a:ea typeface="Algerian"/>
              <a:cs typeface="Algerian"/>
              <a:sym typeface="Algeri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grpSp>
        <p:nvGrpSpPr>
          <p:cNvPr id="118" name="Google Shape;118;p3"/>
          <p:cNvGrpSpPr/>
          <p:nvPr/>
        </p:nvGrpSpPr>
        <p:grpSpPr>
          <a:xfrm>
            <a:off x="1950778" y="206947"/>
            <a:ext cx="10241221" cy="6801030"/>
            <a:chOff x="1950778" y="206947"/>
            <a:chExt cx="10241221" cy="6801030"/>
          </a:xfrm>
        </p:grpSpPr>
        <p:sp>
          <p:nvSpPr>
            <p:cNvPr id="119" name="Google Shape;119;p3"/>
            <p:cNvSpPr/>
            <p:nvPr/>
          </p:nvSpPr>
          <p:spPr>
            <a:xfrm rot="-712377">
              <a:off x="2893714" y="1065030"/>
              <a:ext cx="8870082" cy="5084864"/>
            </a:xfrm>
            <a:custGeom>
              <a:rect b="b" l="l" r="r" t="t"/>
              <a:pathLst>
                <a:path extrusionOk="0" h="120000" w="120000">
                  <a:moveTo>
                    <a:pt x="0" y="120000"/>
                  </a:moveTo>
                  <a:quadBezTo>
                    <a:pt x="20000" y="40000"/>
                    <a:pt x="102802" y="15000"/>
                  </a:quadBezTo>
                  <a:lnTo>
                    <a:pt x="101833" y="0"/>
                  </a:lnTo>
                  <a:lnTo>
                    <a:pt x="120000" y="24000"/>
                  </a:lnTo>
                  <a:lnTo>
                    <a:pt x="105709" y="60000"/>
                  </a:lnTo>
                  <a:lnTo>
                    <a:pt x="104740" y="45000"/>
                  </a:lnTo>
                  <a:quadBezTo>
                    <a:pt x="30000" y="55000"/>
                    <a:pt x="0" y="120000"/>
                  </a:quadBezTo>
                  <a:close/>
                </a:path>
              </a:pathLst>
            </a:custGeom>
            <a:solidFill>
              <a:srgbClr val="CBD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5495192" y="3774349"/>
              <a:ext cx="510639" cy="486335"/>
            </a:xfrm>
            <a:prstGeom prst="ellipse">
              <a:avLst/>
            </a:prstGeom>
            <a:blipFill rotWithShape="1">
              <a:blip r:embed="rId3">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917934" y="4364196"/>
              <a:ext cx="395020" cy="395020"/>
            </a:xfrm>
            <a:prstGeom prst="ellipse">
              <a:avLst/>
            </a:prstGeom>
            <a:solidFill>
              <a:srgbClr val="2383C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676679" y="4229302"/>
              <a:ext cx="2908364" cy="3767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txBox="1"/>
            <p:nvPr/>
          </p:nvSpPr>
          <p:spPr>
            <a:xfrm>
              <a:off x="2676679" y="4229302"/>
              <a:ext cx="2908364" cy="376773"/>
            </a:xfrm>
            <a:prstGeom prst="rect">
              <a:avLst/>
            </a:prstGeom>
            <a:noFill/>
            <a:ln>
              <a:noFill/>
            </a:ln>
          </p:spPr>
          <p:txBody>
            <a:bodyPr anchorCtr="0" anchor="t" bIns="0" lIns="209300" spcFirstLastPara="1" rIns="0" wrap="square" tIns="0">
              <a:noAutofit/>
            </a:bodyPr>
            <a:lstStyle/>
            <a:p>
              <a:pPr indent="0" lvl="0" marL="0" marR="0" rtl="0" algn="l">
                <a:lnSpc>
                  <a:spcPct val="90000"/>
                </a:lnSpc>
                <a:spcBef>
                  <a:spcPts val="0"/>
                </a:spcBef>
                <a:spcAft>
                  <a:spcPts val="0"/>
                </a:spcAft>
                <a:buNone/>
              </a:pPr>
              <a:r>
                <a:rPr b="1" lang="en-US" sz="1800">
                  <a:solidFill>
                    <a:srgbClr val="124163"/>
                  </a:solidFill>
                  <a:latin typeface="Times New Roman"/>
                  <a:ea typeface="Times New Roman"/>
                  <a:cs typeface="Times New Roman"/>
                  <a:sym typeface="Times New Roman"/>
                </a:rPr>
                <a:t>Data</a:t>
              </a:r>
              <a:r>
                <a:rPr b="1" lang="en-US" sz="1800">
                  <a:solidFill>
                    <a:schemeClr val="dk1"/>
                  </a:solidFill>
                  <a:latin typeface="Times New Roman"/>
                  <a:ea typeface="Times New Roman"/>
                  <a:cs typeface="Times New Roman"/>
                  <a:sym typeface="Times New Roman"/>
                </a:rPr>
                <a:t> </a:t>
              </a:r>
              <a:r>
                <a:rPr b="1" lang="en-US" sz="1800">
                  <a:solidFill>
                    <a:srgbClr val="124163"/>
                  </a:solidFill>
                  <a:latin typeface="Times New Roman"/>
                  <a:ea typeface="Times New Roman"/>
                  <a:cs typeface="Times New Roman"/>
                  <a:sym typeface="Times New Roman"/>
                </a:rPr>
                <a:t>Preprocessing</a:t>
              </a:r>
              <a:endParaRPr b="1" sz="1800">
                <a:solidFill>
                  <a:srgbClr val="124163"/>
                </a:solidFill>
                <a:latin typeface="Times New Roman"/>
                <a:ea typeface="Times New Roman"/>
                <a:cs typeface="Times New Roman"/>
                <a:sym typeface="Times New Roman"/>
              </a:endParaRPr>
            </a:p>
          </p:txBody>
        </p:sp>
        <p:sp>
          <p:nvSpPr>
            <p:cNvPr id="124" name="Google Shape;124;p3"/>
            <p:cNvSpPr/>
            <p:nvPr/>
          </p:nvSpPr>
          <p:spPr>
            <a:xfrm>
              <a:off x="7140714" y="2587952"/>
              <a:ext cx="613045" cy="603902"/>
            </a:xfrm>
            <a:prstGeom prst="ellipse">
              <a:avLst/>
            </a:prstGeom>
            <a:solidFill>
              <a:srgbClr val="2383C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185778" y="3523934"/>
              <a:ext cx="4541600" cy="3334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txBox="1"/>
            <p:nvPr/>
          </p:nvSpPr>
          <p:spPr>
            <a:xfrm>
              <a:off x="1950778" y="3569109"/>
              <a:ext cx="4541700" cy="333300"/>
            </a:xfrm>
            <a:prstGeom prst="rect">
              <a:avLst/>
            </a:prstGeom>
            <a:noFill/>
            <a:ln>
              <a:noFill/>
            </a:ln>
          </p:spPr>
          <p:txBody>
            <a:bodyPr anchorCtr="0" anchor="t" bIns="0" lIns="279075" spcFirstLastPara="1" rIns="0" wrap="square" tIns="0">
              <a:noAutofit/>
            </a:bodyPr>
            <a:lstStyle/>
            <a:p>
              <a:pPr indent="0" lvl="0" marL="0" marR="0" rtl="0" algn="l">
                <a:lnSpc>
                  <a:spcPct val="90000"/>
                </a:lnSpc>
                <a:spcBef>
                  <a:spcPts val="0"/>
                </a:spcBef>
                <a:spcAft>
                  <a:spcPts val="0"/>
                </a:spcAft>
                <a:buNone/>
              </a:pPr>
              <a:r>
                <a:rPr b="1" i="0" lang="en-US" sz="1800">
                  <a:solidFill>
                    <a:srgbClr val="124163"/>
                  </a:solidFill>
                  <a:latin typeface="Times New Roman"/>
                  <a:ea typeface="Times New Roman"/>
                  <a:cs typeface="Times New Roman"/>
                  <a:sym typeface="Times New Roman"/>
                </a:rPr>
                <a:t>Exploratory data analysis</a:t>
              </a:r>
              <a:r>
                <a:rPr b="0" i="0" lang="en-US" sz="1800">
                  <a:solidFill>
                    <a:srgbClr val="124163"/>
                  </a:solidFill>
                  <a:latin typeface="Times New Roman"/>
                  <a:ea typeface="Times New Roman"/>
                  <a:cs typeface="Times New Roman"/>
                  <a:sym typeface="Times New Roman"/>
                </a:rPr>
                <a:t> (EDA) </a:t>
              </a:r>
              <a:endParaRPr sz="1800">
                <a:solidFill>
                  <a:srgbClr val="124163"/>
                </a:solidFill>
                <a:latin typeface="Times New Roman"/>
                <a:ea typeface="Times New Roman"/>
                <a:cs typeface="Times New Roman"/>
                <a:sym typeface="Times New Roman"/>
              </a:endParaRPr>
            </a:p>
          </p:txBody>
        </p:sp>
        <p:sp>
          <p:nvSpPr>
            <p:cNvPr id="127" name="Google Shape;127;p3"/>
            <p:cNvSpPr/>
            <p:nvPr/>
          </p:nvSpPr>
          <p:spPr>
            <a:xfrm>
              <a:off x="8070509" y="2011388"/>
              <a:ext cx="732949" cy="731112"/>
            </a:xfrm>
            <a:prstGeom prst="ellipse">
              <a:avLst/>
            </a:prstGeom>
            <a:solidFill>
              <a:srgbClr val="2383C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9069792" y="1505928"/>
              <a:ext cx="879264" cy="849990"/>
            </a:xfrm>
            <a:prstGeom prst="ellipse">
              <a:avLst/>
            </a:prstGeom>
            <a:solidFill>
              <a:srgbClr val="2383C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3"/>
          <p:cNvSpPr/>
          <p:nvPr/>
        </p:nvSpPr>
        <p:spPr>
          <a:xfrm>
            <a:off x="4438357" y="4943880"/>
            <a:ext cx="338328" cy="343814"/>
          </a:xfrm>
          <a:prstGeom prst="ellipse">
            <a:avLst/>
          </a:prstGeom>
          <a:blipFill rotWithShape="1">
            <a:blip r:embed="rId4">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txBox="1"/>
          <p:nvPr/>
        </p:nvSpPr>
        <p:spPr>
          <a:xfrm>
            <a:off x="7236327" y="1170326"/>
            <a:ext cx="2185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92D3A"/>
              </a:buClr>
              <a:buSzPts val="1800"/>
              <a:buFont typeface="Times New Roman"/>
              <a:buNone/>
            </a:pPr>
            <a:r>
              <a:rPr b="1" i="0" lang="en-US" sz="1800" u="none" cap="none" strike="noStrike">
                <a:solidFill>
                  <a:srgbClr val="192D3A"/>
                </a:solidFill>
                <a:latin typeface="Times New Roman"/>
                <a:ea typeface="Times New Roman"/>
                <a:cs typeface="Times New Roman"/>
                <a:sym typeface="Times New Roman"/>
              </a:rPr>
              <a:t>Model Deployment</a:t>
            </a:r>
            <a:endParaRPr b="1" i="0" sz="1800" u="none" cap="none" strike="noStrike">
              <a:solidFill>
                <a:srgbClr val="192D3A"/>
              </a:solidFill>
              <a:latin typeface="Times New Roman"/>
              <a:ea typeface="Times New Roman"/>
              <a:cs typeface="Times New Roman"/>
              <a:sym typeface="Times New Roman"/>
            </a:endParaRPr>
          </a:p>
        </p:txBody>
      </p:sp>
      <p:sp>
        <p:nvSpPr>
          <p:cNvPr id="131" name="Google Shape;131;p3"/>
          <p:cNvSpPr txBox="1"/>
          <p:nvPr/>
        </p:nvSpPr>
        <p:spPr>
          <a:xfrm>
            <a:off x="1916019" y="5434816"/>
            <a:ext cx="208483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92D3A"/>
              </a:buClr>
              <a:buSzPts val="1600"/>
              <a:buFont typeface="Times New Roman"/>
              <a:buNone/>
            </a:pPr>
            <a:r>
              <a:rPr b="1" i="0" lang="en-US" sz="1600" u="none" cap="none" strike="noStrike">
                <a:solidFill>
                  <a:srgbClr val="192D3A"/>
                </a:solidFill>
                <a:latin typeface="Times New Roman"/>
                <a:ea typeface="Times New Roman"/>
                <a:cs typeface="Times New Roman"/>
                <a:sym typeface="Times New Roman"/>
              </a:rPr>
              <a:t>Understanding Data</a:t>
            </a:r>
            <a:endParaRPr b="1" i="0" sz="1600" u="none" cap="none" strike="noStrike">
              <a:solidFill>
                <a:srgbClr val="192D3A"/>
              </a:solidFill>
              <a:latin typeface="Times New Roman"/>
              <a:ea typeface="Times New Roman"/>
              <a:cs typeface="Times New Roman"/>
              <a:sym typeface="Times New Roman"/>
            </a:endParaRPr>
          </a:p>
        </p:txBody>
      </p:sp>
      <p:sp>
        <p:nvSpPr>
          <p:cNvPr id="132" name="Google Shape;132;p3"/>
          <p:cNvSpPr txBox="1"/>
          <p:nvPr/>
        </p:nvSpPr>
        <p:spPr>
          <a:xfrm>
            <a:off x="5384296" y="2261101"/>
            <a:ext cx="305268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92D3A"/>
              </a:buClr>
              <a:buSzPts val="1800"/>
              <a:buFont typeface="Times New Roman"/>
              <a:buNone/>
            </a:pPr>
            <a:r>
              <a:rPr b="1" i="0" lang="en-US" sz="1800" u="none" cap="none" strike="noStrike">
                <a:solidFill>
                  <a:srgbClr val="192D3A"/>
                </a:solidFill>
                <a:latin typeface="Times New Roman"/>
                <a:ea typeface="Times New Roman"/>
                <a:cs typeface="Times New Roman"/>
                <a:sym typeface="Times New Roman"/>
              </a:rPr>
              <a:t>Model Building</a:t>
            </a:r>
            <a:endParaRPr b="1" i="0" sz="1800" u="none" cap="none" strike="noStrike">
              <a:solidFill>
                <a:srgbClr val="192D3A"/>
              </a:solidFill>
              <a:latin typeface="Times New Roman"/>
              <a:ea typeface="Times New Roman"/>
              <a:cs typeface="Times New Roman"/>
              <a:sym typeface="Times New Roman"/>
            </a:endParaRPr>
          </a:p>
        </p:txBody>
      </p:sp>
      <p:sp>
        <p:nvSpPr>
          <p:cNvPr id="133" name="Google Shape;133;p3"/>
          <p:cNvSpPr txBox="1"/>
          <p:nvPr/>
        </p:nvSpPr>
        <p:spPr>
          <a:xfrm>
            <a:off x="36576" y="240577"/>
            <a:ext cx="614476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060"/>
              </a:buClr>
              <a:buSzPts val="2800"/>
              <a:buFont typeface="Arial"/>
              <a:buNone/>
            </a:pPr>
            <a:r>
              <a:rPr b="1" i="0" lang="en-US" sz="2800" u="none" cap="none" strike="noStrike">
                <a:solidFill>
                  <a:srgbClr val="002060"/>
                </a:solidFill>
                <a:latin typeface="Arial"/>
                <a:ea typeface="Arial"/>
                <a:cs typeface="Arial"/>
                <a:sym typeface="Arial"/>
              </a:rPr>
              <a:t>Project Architecture / Project Flow</a:t>
            </a:r>
            <a:endParaRPr b="0" i="0" sz="2800" u="none" cap="none" strike="noStrike">
              <a:solidFill>
                <a:srgbClr val="002060"/>
              </a:solidFill>
              <a:latin typeface="Arial"/>
              <a:ea typeface="Arial"/>
              <a:cs typeface="Arial"/>
              <a:sym typeface="Arial"/>
            </a:endParaRPr>
          </a:p>
        </p:txBody>
      </p:sp>
      <p:pic>
        <p:nvPicPr>
          <p:cNvPr id="134" name="Google Shape;134;p3"/>
          <p:cNvPicPr preferRelativeResize="0"/>
          <p:nvPr/>
        </p:nvPicPr>
        <p:blipFill rotWithShape="1">
          <a:blip r:embed="rId5">
            <a:alphaModFix/>
          </a:blip>
          <a:srcRect b="0" l="0" r="0" t="0"/>
          <a:stretch/>
        </p:blipFill>
        <p:spPr>
          <a:xfrm>
            <a:off x="5901226" y="274333"/>
            <a:ext cx="1335110" cy="1265350"/>
          </a:xfrm>
          <a:prstGeom prst="rect">
            <a:avLst/>
          </a:prstGeom>
          <a:noFill/>
          <a:ln>
            <a:noFill/>
          </a:ln>
        </p:spPr>
      </p:pic>
      <p:pic>
        <p:nvPicPr>
          <p:cNvPr id="135" name="Google Shape;135;p3"/>
          <p:cNvPicPr preferRelativeResize="0"/>
          <p:nvPr/>
        </p:nvPicPr>
        <p:blipFill rotWithShape="1">
          <a:blip r:embed="rId6">
            <a:alphaModFix/>
          </a:blip>
          <a:srcRect b="24250" l="19515" r="17664" t="15531"/>
          <a:stretch/>
        </p:blipFill>
        <p:spPr>
          <a:xfrm>
            <a:off x="11095614" y="240577"/>
            <a:ext cx="743116" cy="768392"/>
          </a:xfrm>
          <a:prstGeom prst="rect">
            <a:avLst/>
          </a:prstGeom>
          <a:noFill/>
          <a:ln>
            <a:noFill/>
          </a:ln>
        </p:spPr>
      </p:pic>
      <p:sp>
        <p:nvSpPr>
          <p:cNvPr id="136" name="Google Shape;136;p3"/>
          <p:cNvSpPr txBox="1"/>
          <p:nvPr/>
        </p:nvSpPr>
        <p:spPr>
          <a:xfrm>
            <a:off x="2033968" y="4759214"/>
            <a:ext cx="3473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24163"/>
                </a:solidFill>
                <a:latin typeface="Times New Roman"/>
                <a:ea typeface="Times New Roman"/>
                <a:cs typeface="Times New Roman"/>
                <a:sym typeface="Times New Roman"/>
              </a:rPr>
              <a:t>Creating</a:t>
            </a:r>
            <a:r>
              <a:rPr b="1" lang="en-US" sz="1800">
                <a:solidFill>
                  <a:srgbClr val="124163"/>
                </a:solidFill>
                <a:latin typeface="Times New Roman"/>
                <a:ea typeface="Times New Roman"/>
                <a:cs typeface="Times New Roman"/>
                <a:sym typeface="Times New Roman"/>
              </a:rPr>
              <a:t> Project Flow</a:t>
            </a:r>
            <a:endParaRPr b="1" sz="1800">
              <a:solidFill>
                <a:srgbClr val="124163"/>
              </a:solidFill>
              <a:latin typeface="Times New Roman"/>
              <a:ea typeface="Times New Roman"/>
              <a:cs typeface="Times New Roman"/>
              <a:sym typeface="Times New Roman"/>
            </a:endParaRPr>
          </a:p>
        </p:txBody>
      </p:sp>
      <p:sp>
        <p:nvSpPr>
          <p:cNvPr id="137" name="Google Shape;137;p3"/>
          <p:cNvSpPr/>
          <p:nvPr/>
        </p:nvSpPr>
        <p:spPr>
          <a:xfrm>
            <a:off x="4000851" y="5627077"/>
            <a:ext cx="260018" cy="228600"/>
          </a:xfrm>
          <a:prstGeom prst="ellipse">
            <a:avLst/>
          </a:prstGeom>
          <a:blipFill rotWithShape="1">
            <a:blip r:embed="rId4">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6217920" y="3153778"/>
            <a:ext cx="579608" cy="550443"/>
          </a:xfrm>
          <a:prstGeom prst="ellipse">
            <a:avLst/>
          </a:prstGeom>
          <a:blipFill rotWithShape="1">
            <a:blip r:embed="rId3">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txBox="1"/>
          <p:nvPr/>
        </p:nvSpPr>
        <p:spPr>
          <a:xfrm>
            <a:off x="4260869" y="2872982"/>
            <a:ext cx="22468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92D3A"/>
                </a:solidFill>
                <a:latin typeface="Times New Roman"/>
                <a:ea typeface="Times New Roman"/>
                <a:cs typeface="Times New Roman"/>
                <a:sym typeface="Times New Roman"/>
              </a:rPr>
              <a:t>Feature Selection</a:t>
            </a:r>
            <a:endParaRPr b="1" sz="1800">
              <a:solidFill>
                <a:srgbClr val="192D3A"/>
              </a:solidFill>
              <a:latin typeface="Times New Roman"/>
              <a:ea typeface="Times New Roman"/>
              <a:cs typeface="Times New Roman"/>
              <a:sym typeface="Times New Roman"/>
            </a:endParaRPr>
          </a:p>
        </p:txBody>
      </p:sp>
      <p:sp>
        <p:nvSpPr>
          <p:cNvPr id="140" name="Google Shape;140;p3"/>
          <p:cNvSpPr txBox="1"/>
          <p:nvPr/>
        </p:nvSpPr>
        <p:spPr>
          <a:xfrm>
            <a:off x="5108321" y="1715726"/>
            <a:ext cx="3058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92D3A"/>
                </a:solidFill>
                <a:latin typeface="Times New Roman"/>
                <a:ea typeface="Times New Roman"/>
                <a:cs typeface="Times New Roman"/>
                <a:sym typeface="Times New Roman"/>
              </a:rPr>
              <a:t>Evaluation of Finalize Model</a:t>
            </a:r>
            <a:endParaRPr b="1" sz="1800">
              <a:solidFill>
                <a:srgbClr val="192D3A"/>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descr="Motorcycle logo for rent Royalty Free Vector Image" id="145" name="Google Shape;145;p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146" name="Google Shape;146;p4"/>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147" name="Google Shape;147;p4"/>
          <p:cNvSpPr/>
          <p:nvPr/>
        </p:nvSpPr>
        <p:spPr>
          <a:xfrm>
            <a:off x="460375" y="517803"/>
            <a:ext cx="11813932" cy="63401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1. </a:t>
            </a:r>
            <a:r>
              <a:rPr b="1" lang="en-US" sz="1400">
                <a:solidFill>
                  <a:schemeClr val="dk1"/>
                </a:solidFill>
                <a:latin typeface="Times New Roman"/>
                <a:ea typeface="Times New Roman"/>
                <a:cs typeface="Times New Roman"/>
                <a:sym typeface="Times New Roman"/>
              </a:rPr>
              <a:t>**Data Collection:**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Collect the data from various sources such as bike-sharing companies, weather stations, and other relevant sources. [Already Provided]</a:t>
            </a:r>
            <a:br>
              <a:rPr lang="en-US" sz="1400">
                <a:solidFill>
                  <a:schemeClr val="dk1"/>
                </a:solidFill>
                <a:latin typeface="Times New Roman"/>
                <a:ea typeface="Times New Roman"/>
                <a:cs typeface="Times New Roman"/>
                <a:sym typeface="Times New Roman"/>
              </a:rPr>
            </a:br>
            <a:r>
              <a:rPr lang="en-US" sz="1400">
                <a:solidFill>
                  <a:schemeClr val="dk1"/>
                </a:solidFill>
                <a:latin typeface="Times New Roman"/>
                <a:ea typeface="Times New Roman"/>
                <a:cs typeface="Times New Roman"/>
                <a:sym typeface="Times New Roman"/>
              </a:rPr>
              <a:t>2. </a:t>
            </a:r>
            <a:r>
              <a:rPr b="1" lang="en-US" sz="1400">
                <a:solidFill>
                  <a:schemeClr val="dk1"/>
                </a:solidFill>
                <a:latin typeface="Times New Roman"/>
                <a:ea typeface="Times New Roman"/>
                <a:cs typeface="Times New Roman"/>
                <a:sym typeface="Times New Roman"/>
              </a:rPr>
              <a:t>**Data Cleaning and Preparation:** </a:t>
            </a: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Perform data cleaning and preparation tasks such as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Imputing missing values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handling outliers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transforming data to make it suitable for analysis.    </a:t>
            </a:r>
            <a:br>
              <a:rPr lang="en-US" sz="1400">
                <a:solidFill>
                  <a:schemeClr val="dk1"/>
                </a:solidFill>
                <a:latin typeface="Times New Roman"/>
                <a:ea typeface="Times New Roman"/>
                <a:cs typeface="Times New Roman"/>
                <a:sym typeface="Times New Roman"/>
              </a:rPr>
            </a:br>
            <a:r>
              <a:rPr lang="en-US" sz="1400">
                <a:solidFill>
                  <a:schemeClr val="dk1"/>
                </a:solidFill>
                <a:latin typeface="Times New Roman"/>
                <a:ea typeface="Times New Roman"/>
                <a:cs typeface="Times New Roman"/>
                <a:sym typeface="Times New Roman"/>
              </a:rPr>
              <a:t>3. </a:t>
            </a:r>
            <a:r>
              <a:rPr b="1" lang="en-US" sz="1400">
                <a:solidFill>
                  <a:schemeClr val="dk1"/>
                </a:solidFill>
                <a:latin typeface="Times New Roman"/>
                <a:ea typeface="Times New Roman"/>
                <a:cs typeface="Times New Roman"/>
                <a:sym typeface="Times New Roman"/>
              </a:rPr>
              <a:t>**Exploratory Data Analysis (EDA):**   </a:t>
            </a: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Conduct exploratory data analysis to gain insights into the data with visualization like barplots.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Finding the correlation between the features and how they influence they other features.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Also identify patterns and relationships, and select relevant features.</a:t>
            </a:r>
            <a:br>
              <a:rPr lang="en-US" sz="1400">
                <a:solidFill>
                  <a:schemeClr val="dk1"/>
                </a:solidFill>
                <a:latin typeface="Times New Roman"/>
                <a:ea typeface="Times New Roman"/>
                <a:cs typeface="Times New Roman"/>
                <a:sym typeface="Times New Roman"/>
              </a:rPr>
            </a:br>
            <a:r>
              <a:rPr lang="en-US" sz="1400">
                <a:solidFill>
                  <a:schemeClr val="dk1"/>
                </a:solidFill>
                <a:latin typeface="Times New Roman"/>
                <a:ea typeface="Times New Roman"/>
                <a:cs typeface="Times New Roman"/>
                <a:sym typeface="Times New Roman"/>
              </a:rPr>
              <a:t>4. </a:t>
            </a:r>
            <a:r>
              <a:rPr b="1" lang="en-US" sz="1400">
                <a:solidFill>
                  <a:schemeClr val="dk1"/>
                </a:solidFill>
                <a:latin typeface="Times New Roman"/>
                <a:ea typeface="Times New Roman"/>
                <a:cs typeface="Times New Roman"/>
                <a:sym typeface="Times New Roman"/>
              </a:rPr>
              <a:t>**Feature Engineering:**  </a:t>
            </a: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Select features from the existing ones that may help in improving the predictive power of the model.</a:t>
            </a:r>
            <a:br>
              <a:rPr lang="en-US" sz="1400">
                <a:solidFill>
                  <a:schemeClr val="dk1"/>
                </a:solidFill>
                <a:latin typeface="Times New Roman"/>
                <a:ea typeface="Times New Roman"/>
                <a:cs typeface="Times New Roman"/>
                <a:sym typeface="Times New Roman"/>
              </a:rPr>
            </a:br>
            <a:r>
              <a:rPr lang="en-US" sz="1400">
                <a:solidFill>
                  <a:schemeClr val="dk1"/>
                </a:solidFill>
                <a:latin typeface="Times New Roman"/>
                <a:ea typeface="Times New Roman"/>
                <a:cs typeface="Times New Roman"/>
                <a:sym typeface="Times New Roman"/>
              </a:rPr>
              <a:t>5. </a:t>
            </a:r>
            <a:r>
              <a:rPr b="1" lang="en-US" sz="1400">
                <a:solidFill>
                  <a:schemeClr val="dk1"/>
                </a:solidFill>
                <a:latin typeface="Times New Roman"/>
                <a:ea typeface="Times New Roman"/>
                <a:cs typeface="Times New Roman"/>
                <a:sym typeface="Times New Roman"/>
              </a:rPr>
              <a:t>**Model Building:** </a:t>
            </a: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Build machine learning models using various algorithms such as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linear regression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decision trees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random forest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SVR</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Gradient Boosting</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K-Nearest Neighbors regression </a:t>
            </a:r>
            <a:br>
              <a:rPr lang="en-US" sz="1400">
                <a:solidFill>
                  <a:schemeClr val="dk1"/>
                </a:solidFill>
                <a:latin typeface="Times New Roman"/>
                <a:ea typeface="Times New Roman"/>
                <a:cs typeface="Times New Roman"/>
                <a:sym typeface="Times New Roman"/>
              </a:rPr>
            </a:br>
            <a:r>
              <a:rPr lang="en-US" sz="1400">
                <a:solidFill>
                  <a:schemeClr val="dk1"/>
                </a:solidFill>
                <a:latin typeface="Times New Roman"/>
                <a:ea typeface="Times New Roman"/>
                <a:cs typeface="Times New Roman"/>
                <a:sym typeface="Times New Roman"/>
              </a:rPr>
              <a:t>6. </a:t>
            </a:r>
            <a:r>
              <a:rPr b="1" lang="en-US" sz="1400">
                <a:solidFill>
                  <a:schemeClr val="dk1"/>
                </a:solidFill>
                <a:latin typeface="Times New Roman"/>
                <a:ea typeface="Times New Roman"/>
                <a:cs typeface="Times New Roman"/>
                <a:sym typeface="Times New Roman"/>
              </a:rPr>
              <a:t>**Model Evaluation:** </a:t>
            </a: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Evaluate the performance of the model using various metrics such as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mean squared error (MSE)    </a:t>
            </a:r>
            <a:endParaRPr sz="1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 R-square Score  </a:t>
            </a:r>
            <a:br>
              <a:rPr lang="en-US" sz="1400">
                <a:solidFill>
                  <a:schemeClr val="dk1"/>
                </a:solidFill>
                <a:latin typeface="Times New Roman"/>
                <a:ea typeface="Times New Roman"/>
                <a:cs typeface="Times New Roman"/>
                <a:sym typeface="Times New Roman"/>
              </a:rPr>
            </a:br>
            <a:r>
              <a:rPr lang="en-US" sz="1400">
                <a:solidFill>
                  <a:schemeClr val="dk1"/>
                </a:solidFill>
                <a:latin typeface="Times New Roman"/>
                <a:ea typeface="Times New Roman"/>
                <a:cs typeface="Times New Roman"/>
                <a:sym typeface="Times New Roman"/>
              </a:rPr>
              <a:t>7. </a:t>
            </a:r>
            <a:r>
              <a:rPr b="1" lang="en-US" sz="1400">
                <a:solidFill>
                  <a:schemeClr val="dk1"/>
                </a:solidFill>
                <a:latin typeface="Times New Roman"/>
                <a:ea typeface="Times New Roman"/>
                <a:cs typeface="Times New Roman"/>
                <a:sym typeface="Times New Roman"/>
              </a:rPr>
              <a:t>**Model Tuning:**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Fine-tune the model by adjusting Hyperparameters using RandomsearchCV to improve its performance.</a:t>
            </a:r>
            <a:br>
              <a:rPr lang="en-US" sz="1400">
                <a:solidFill>
                  <a:schemeClr val="dk1"/>
                </a:solidFill>
                <a:latin typeface="Times New Roman"/>
                <a:ea typeface="Times New Roman"/>
                <a:cs typeface="Times New Roman"/>
                <a:sym typeface="Times New Roman"/>
              </a:rPr>
            </a:br>
            <a:r>
              <a:rPr lang="en-US" sz="1400">
                <a:solidFill>
                  <a:schemeClr val="dk1"/>
                </a:solidFill>
                <a:latin typeface="Times New Roman"/>
                <a:ea typeface="Times New Roman"/>
                <a:cs typeface="Times New Roman"/>
                <a:sym typeface="Times New Roman"/>
              </a:rPr>
              <a:t>8. </a:t>
            </a:r>
            <a:r>
              <a:rPr b="1" lang="en-US" sz="1400">
                <a:solidFill>
                  <a:schemeClr val="dk1"/>
                </a:solidFill>
                <a:latin typeface="Times New Roman"/>
                <a:ea typeface="Times New Roman"/>
                <a:cs typeface="Times New Roman"/>
                <a:sym typeface="Times New Roman"/>
              </a:rPr>
              <a:t>**Deployment:**  </a:t>
            </a:r>
            <a:r>
              <a:rPr lang="en-US" sz="14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        Deploy the model to production and monitor its performance over time.</a:t>
            </a:r>
            <a:endParaRPr sz="1400">
              <a:solidFill>
                <a:schemeClr val="dk1"/>
              </a:solidFill>
              <a:latin typeface="Times New Roman"/>
              <a:ea typeface="Times New Roman"/>
              <a:cs typeface="Times New Roman"/>
              <a:sym typeface="Times New Roman"/>
            </a:endParaRPr>
          </a:p>
        </p:txBody>
      </p:sp>
      <p:sp>
        <p:nvSpPr>
          <p:cNvPr id="148" name="Google Shape;148;p4"/>
          <p:cNvSpPr txBox="1"/>
          <p:nvPr/>
        </p:nvSpPr>
        <p:spPr>
          <a:xfrm>
            <a:off x="390037" y="160338"/>
            <a:ext cx="28191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Project Flow</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descr="Motorcycle logo for rent Royalty Free Vector Image" id="153" name="Google Shape;153;p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154" name="Google Shape;154;p6"/>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155" name="Google Shape;155;p6"/>
          <p:cNvSpPr/>
          <p:nvPr/>
        </p:nvSpPr>
        <p:spPr>
          <a:xfrm>
            <a:off x="1477107" y="1424353"/>
            <a:ext cx="5931184"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Dataset Dictionary:</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Instant --&gt; Index number</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Dteday --&gt; Date (Format: YYYY-MM-DD)</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Season --&gt; Season Name</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Yr --&gt; Year</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Month --&gt; Month (1-12)(Jan-Dec)</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Hr --&gt; Hour(0 to 23)</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Holiday --&gt; Whether the holiday is there or not</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Weekday --&gt; Day of the week</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Workingday --&gt; Whether it is a working day or not</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Weathersit --&gt; Weather situation</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Temp --&gt; Normalized temperature in Celsius</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Atemp --&gt; Normalized feeling temperature</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Hum --&gt; Normalized humidity. The Values are divided by 100</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Windspeed --&gt; Normalized Wind speed. Values are divided by 67</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Casual --&gt; Count of casual users</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Registered --&gt; Number of registered users</a:t>
            </a:r>
            <a:endParaRPr/>
          </a:p>
          <a:p>
            <a:pPr indent="-101600" lvl="0" marL="0" marR="0" rtl="0" algn="l">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Cnt --&gt; Count of total rental biked including both casual and registered</a:t>
            </a:r>
            <a:endParaRPr b="0" i="0" sz="1600">
              <a:solidFill>
                <a:schemeClr val="dk1"/>
              </a:solidFill>
              <a:latin typeface="Times New Roman"/>
              <a:ea typeface="Times New Roman"/>
              <a:cs typeface="Times New Roman"/>
              <a:sym typeface="Times New Roman"/>
            </a:endParaRPr>
          </a:p>
        </p:txBody>
      </p:sp>
      <p:sp>
        <p:nvSpPr>
          <p:cNvPr id="156" name="Google Shape;156;p6"/>
          <p:cNvSpPr txBox="1"/>
          <p:nvPr/>
        </p:nvSpPr>
        <p:spPr>
          <a:xfrm>
            <a:off x="852854" y="835270"/>
            <a:ext cx="74734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Details of the dataset (Columns) provided</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descr="Motorcycle logo for rent Royalty Free Vector Image" id="161" name="Google Shape;161;p5"/>
          <p:cNvSpPr/>
          <p:nvPr/>
        </p:nvSpPr>
        <p:spPr>
          <a:xfrm>
            <a:off x="155575" y="-144463"/>
            <a:ext cx="3589948" cy="35899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descr="Motorcycle logo for rent Royalty Free Vector Image" id="162" name="Google Shape;162;p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163" name="Google Shape;163;p5"/>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164" name="Google Shape;164;p5"/>
          <p:cNvSpPr txBox="1"/>
          <p:nvPr/>
        </p:nvSpPr>
        <p:spPr>
          <a:xfrm>
            <a:off x="460375" y="320842"/>
            <a:ext cx="32851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About Dataset :</a:t>
            </a:r>
            <a:endParaRPr b="1" sz="1800">
              <a:solidFill>
                <a:schemeClr val="dk1"/>
              </a:solidFill>
              <a:latin typeface="Times New Roman"/>
              <a:ea typeface="Times New Roman"/>
              <a:cs typeface="Times New Roman"/>
              <a:sym typeface="Times New Roman"/>
            </a:endParaRPr>
          </a:p>
        </p:txBody>
      </p:sp>
      <p:pic>
        <p:nvPicPr>
          <p:cNvPr id="165" name="Google Shape;165;p5"/>
          <p:cNvPicPr preferRelativeResize="0"/>
          <p:nvPr/>
        </p:nvPicPr>
        <p:blipFill rotWithShape="1">
          <a:blip r:embed="rId4">
            <a:alphaModFix/>
          </a:blip>
          <a:srcRect b="0" l="0" r="0" t="0"/>
          <a:stretch/>
        </p:blipFill>
        <p:spPr>
          <a:xfrm>
            <a:off x="1729035" y="1536618"/>
            <a:ext cx="8477255" cy="3906276"/>
          </a:xfrm>
          <a:prstGeom prst="rect">
            <a:avLst/>
          </a:prstGeom>
          <a:noFill/>
          <a:ln>
            <a:noFill/>
          </a:ln>
        </p:spPr>
      </p:pic>
      <p:sp>
        <p:nvSpPr>
          <p:cNvPr id="166" name="Google Shape;166;p5"/>
          <p:cNvSpPr txBox="1"/>
          <p:nvPr/>
        </p:nvSpPr>
        <p:spPr>
          <a:xfrm>
            <a:off x="1243263" y="928730"/>
            <a:ext cx="94488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The data set is the observation of behavior of people hiring bikes with respect to different aspects.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descr="Motorcycle logo for rent Royalty Free Vector Image" id="171" name="Google Shape;171;p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172" name="Google Shape;172;p7"/>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173" name="Google Shape;173;p7"/>
          <p:cNvPicPr preferRelativeResize="0"/>
          <p:nvPr/>
        </p:nvPicPr>
        <p:blipFill rotWithShape="1">
          <a:blip r:embed="rId4">
            <a:alphaModFix/>
          </a:blip>
          <a:srcRect b="0" l="0" r="0" t="0"/>
          <a:stretch/>
        </p:blipFill>
        <p:spPr>
          <a:xfrm>
            <a:off x="711528" y="1249547"/>
            <a:ext cx="4744112" cy="1924319"/>
          </a:xfrm>
          <a:prstGeom prst="rect">
            <a:avLst/>
          </a:prstGeom>
          <a:noFill/>
          <a:ln>
            <a:noFill/>
          </a:ln>
        </p:spPr>
      </p:pic>
      <p:sp>
        <p:nvSpPr>
          <p:cNvPr id="174" name="Google Shape;174;p7"/>
          <p:cNvSpPr txBox="1"/>
          <p:nvPr/>
        </p:nvSpPr>
        <p:spPr>
          <a:xfrm>
            <a:off x="399032" y="449926"/>
            <a:ext cx="108239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Importing Necessary Libraries And Reading The Data Set And Checking For Basic Requirements</a:t>
            </a:r>
            <a:endParaRPr b="1" sz="2000">
              <a:solidFill>
                <a:schemeClr val="dk1"/>
              </a:solidFill>
              <a:latin typeface="Times New Roman"/>
              <a:ea typeface="Times New Roman"/>
              <a:cs typeface="Times New Roman"/>
              <a:sym typeface="Times New Roman"/>
            </a:endParaRPr>
          </a:p>
        </p:txBody>
      </p:sp>
      <p:pic>
        <p:nvPicPr>
          <p:cNvPr id="175" name="Google Shape;175;p7"/>
          <p:cNvPicPr preferRelativeResize="0"/>
          <p:nvPr/>
        </p:nvPicPr>
        <p:blipFill rotWithShape="1">
          <a:blip r:embed="rId5">
            <a:alphaModFix/>
          </a:blip>
          <a:srcRect b="0" l="0" r="0" t="0"/>
          <a:stretch/>
        </p:blipFill>
        <p:spPr>
          <a:xfrm>
            <a:off x="2361890" y="3310017"/>
            <a:ext cx="7655935" cy="3233103"/>
          </a:xfrm>
          <a:prstGeom prst="rect">
            <a:avLst/>
          </a:prstGeom>
          <a:noFill/>
          <a:ln>
            <a:noFill/>
          </a:ln>
        </p:spPr>
      </p:pic>
      <p:pic>
        <p:nvPicPr>
          <p:cNvPr id="176" name="Google Shape;176;p7"/>
          <p:cNvPicPr preferRelativeResize="0"/>
          <p:nvPr/>
        </p:nvPicPr>
        <p:blipFill rotWithShape="1">
          <a:blip r:embed="rId6">
            <a:alphaModFix/>
          </a:blip>
          <a:srcRect b="0" l="0" r="0" t="0"/>
          <a:stretch/>
        </p:blipFill>
        <p:spPr>
          <a:xfrm>
            <a:off x="6513096" y="1769382"/>
            <a:ext cx="3825572" cy="685859"/>
          </a:xfrm>
          <a:prstGeom prst="rect">
            <a:avLst/>
          </a:prstGeom>
          <a:noFill/>
          <a:ln>
            <a:noFill/>
          </a:ln>
        </p:spPr>
      </p:pic>
      <p:sp>
        <p:nvSpPr>
          <p:cNvPr id="177" name="Google Shape;177;p7"/>
          <p:cNvSpPr txBox="1"/>
          <p:nvPr/>
        </p:nvSpPr>
        <p:spPr>
          <a:xfrm>
            <a:off x="6513096" y="2697963"/>
            <a:ext cx="44998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Our dataset contains 17379 rows &amp; 17 Rows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descr="Motorcycle logo for rent Royalty Free Vector Image" id="182" name="Google Shape;182;p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183" name="Google Shape;183;p8"/>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sp>
        <p:nvSpPr>
          <p:cNvPr id="184" name="Google Shape;184;p8"/>
          <p:cNvSpPr txBox="1"/>
          <p:nvPr/>
        </p:nvSpPr>
        <p:spPr>
          <a:xfrm>
            <a:off x="517128" y="359868"/>
            <a:ext cx="35292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More Details About Dataset</a:t>
            </a:r>
            <a:endParaRPr b="1" sz="2000">
              <a:solidFill>
                <a:schemeClr val="dk1"/>
              </a:solidFill>
              <a:latin typeface="Times New Roman"/>
              <a:ea typeface="Times New Roman"/>
              <a:cs typeface="Times New Roman"/>
              <a:sym typeface="Times New Roman"/>
            </a:endParaRPr>
          </a:p>
        </p:txBody>
      </p:sp>
      <p:pic>
        <p:nvPicPr>
          <p:cNvPr id="185" name="Google Shape;185;p8"/>
          <p:cNvPicPr preferRelativeResize="0"/>
          <p:nvPr/>
        </p:nvPicPr>
        <p:blipFill rotWithShape="1">
          <a:blip r:embed="rId4">
            <a:alphaModFix/>
          </a:blip>
          <a:srcRect b="0" l="0" r="0" t="0"/>
          <a:stretch/>
        </p:blipFill>
        <p:spPr>
          <a:xfrm>
            <a:off x="4998298" y="2931875"/>
            <a:ext cx="2345425" cy="3276900"/>
          </a:xfrm>
          <a:prstGeom prst="rect">
            <a:avLst/>
          </a:prstGeom>
          <a:noFill/>
          <a:ln>
            <a:noFill/>
          </a:ln>
        </p:spPr>
      </p:pic>
      <p:pic>
        <p:nvPicPr>
          <p:cNvPr id="186" name="Google Shape;186;p8"/>
          <p:cNvPicPr preferRelativeResize="0"/>
          <p:nvPr/>
        </p:nvPicPr>
        <p:blipFill rotWithShape="1">
          <a:blip r:embed="rId5">
            <a:alphaModFix/>
          </a:blip>
          <a:srcRect b="0" l="0" r="54210" t="6176"/>
          <a:stretch/>
        </p:blipFill>
        <p:spPr>
          <a:xfrm>
            <a:off x="460375" y="2351400"/>
            <a:ext cx="2345425" cy="3508350"/>
          </a:xfrm>
          <a:prstGeom prst="rect">
            <a:avLst/>
          </a:prstGeom>
          <a:noFill/>
          <a:ln>
            <a:noFill/>
          </a:ln>
        </p:spPr>
      </p:pic>
      <p:grpSp>
        <p:nvGrpSpPr>
          <p:cNvPr id="187" name="Google Shape;187;p8"/>
          <p:cNvGrpSpPr/>
          <p:nvPr/>
        </p:nvGrpSpPr>
        <p:grpSpPr>
          <a:xfrm>
            <a:off x="4961055" y="436826"/>
            <a:ext cx="4990062" cy="2312148"/>
            <a:chOff x="7935058" y="383386"/>
            <a:chExt cx="4015500" cy="2312148"/>
          </a:xfrm>
        </p:grpSpPr>
        <p:pic>
          <p:nvPicPr>
            <p:cNvPr id="188" name="Google Shape;188;p8"/>
            <p:cNvPicPr preferRelativeResize="0"/>
            <p:nvPr/>
          </p:nvPicPr>
          <p:blipFill rotWithShape="1">
            <a:blip r:embed="rId6">
              <a:alphaModFix/>
            </a:blip>
            <a:srcRect b="0" l="0" r="0" t="0"/>
            <a:stretch/>
          </p:blipFill>
          <p:spPr>
            <a:xfrm>
              <a:off x="8103131" y="2158760"/>
              <a:ext cx="3781953" cy="333422"/>
            </a:xfrm>
            <a:prstGeom prst="rect">
              <a:avLst/>
            </a:prstGeom>
            <a:noFill/>
            <a:ln>
              <a:noFill/>
            </a:ln>
          </p:spPr>
        </p:pic>
        <p:sp>
          <p:nvSpPr>
            <p:cNvPr id="189" name="Google Shape;189;p8"/>
            <p:cNvSpPr txBox="1"/>
            <p:nvPr/>
          </p:nvSpPr>
          <p:spPr>
            <a:xfrm>
              <a:off x="7972143" y="383386"/>
              <a:ext cx="39129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There are no null values found, but through observation we can make out that there are null values in the form of “?”. Therefore, we replace it with “NaN” and  consider it as missing values</a:t>
              </a:r>
              <a:endParaRPr sz="1800">
                <a:solidFill>
                  <a:schemeClr val="dk1"/>
                </a:solidFill>
                <a:latin typeface="Times New Roman"/>
                <a:ea typeface="Times New Roman"/>
                <a:cs typeface="Times New Roman"/>
                <a:sym typeface="Times New Roman"/>
              </a:endParaRPr>
            </a:p>
          </p:txBody>
        </p:sp>
        <p:sp>
          <p:nvSpPr>
            <p:cNvPr id="190" name="Google Shape;190;p8"/>
            <p:cNvSpPr/>
            <p:nvPr/>
          </p:nvSpPr>
          <p:spPr>
            <a:xfrm>
              <a:off x="7935058" y="404434"/>
              <a:ext cx="4015500" cy="2291100"/>
            </a:xfrm>
            <a:prstGeom prst="rect">
              <a:avLst/>
            </a:prstGeom>
            <a:no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grpSp>
      <p:sp>
        <p:nvSpPr>
          <p:cNvPr id="191" name="Google Shape;191;p8"/>
          <p:cNvSpPr txBox="1"/>
          <p:nvPr/>
        </p:nvSpPr>
        <p:spPr>
          <a:xfrm>
            <a:off x="0" y="1207238"/>
            <a:ext cx="465113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At 1</a:t>
            </a:r>
            <a:r>
              <a:rPr baseline="30000" lang="en-US" sz="1800">
                <a:solidFill>
                  <a:schemeClr val="dk1"/>
                </a:solidFill>
                <a:latin typeface="Times New Roman"/>
                <a:ea typeface="Times New Roman"/>
                <a:cs typeface="Times New Roman"/>
                <a:sym typeface="Times New Roman"/>
              </a:rPr>
              <a:t>st</a:t>
            </a:r>
            <a:r>
              <a:rPr lang="en-US" sz="1800">
                <a:solidFill>
                  <a:schemeClr val="dk1"/>
                </a:solidFill>
                <a:latin typeface="Times New Roman"/>
                <a:ea typeface="Times New Roman"/>
                <a:cs typeface="Times New Roman"/>
                <a:sym typeface="Times New Roman"/>
              </a:rPr>
              <a:t> when we checked the number of null values present we don’t get any null/missing values</a:t>
            </a:r>
            <a:endParaRPr sz="1800">
              <a:solidFill>
                <a:schemeClr val="dk1"/>
              </a:solidFill>
              <a:latin typeface="Times New Roman"/>
              <a:ea typeface="Times New Roman"/>
              <a:cs typeface="Times New Roman"/>
              <a:sym typeface="Times New Roman"/>
            </a:endParaRPr>
          </a:p>
        </p:txBody>
      </p:sp>
      <p:sp>
        <p:nvSpPr>
          <p:cNvPr id="192" name="Google Shape;192;p8"/>
          <p:cNvSpPr txBox="1"/>
          <p:nvPr/>
        </p:nvSpPr>
        <p:spPr>
          <a:xfrm>
            <a:off x="7661100" y="2931875"/>
            <a:ext cx="38721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As we can see that according to our dataset we have very few null values so we choose to drop the null values</a:t>
            </a:r>
            <a:endParaRPr sz="1800">
              <a:solidFill>
                <a:schemeClr val="dk1"/>
              </a:solidFill>
              <a:latin typeface="Times New Roman"/>
              <a:ea typeface="Times New Roman"/>
              <a:cs typeface="Times New Roman"/>
              <a:sym typeface="Times New Roman"/>
            </a:endParaRPr>
          </a:p>
        </p:txBody>
      </p:sp>
      <p:pic>
        <p:nvPicPr>
          <p:cNvPr id="193" name="Google Shape;193;p8"/>
          <p:cNvPicPr preferRelativeResize="0"/>
          <p:nvPr/>
        </p:nvPicPr>
        <p:blipFill rotWithShape="1">
          <a:blip r:embed="rId7">
            <a:alphaModFix/>
          </a:blip>
          <a:srcRect b="0" l="0" r="0" t="0"/>
          <a:stretch/>
        </p:blipFill>
        <p:spPr>
          <a:xfrm>
            <a:off x="8047450" y="4509854"/>
            <a:ext cx="2729375" cy="3043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descr="Motorcycle logo for rent Royalty Free Vector Image" id="198" name="Google Shape;198;p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199" name="Google Shape;199;p9"/>
          <p:cNvPicPr preferRelativeResize="0"/>
          <p:nvPr/>
        </p:nvPicPr>
        <p:blipFill rotWithShape="1">
          <a:blip r:embed="rId3">
            <a:alphaModFix/>
          </a:blip>
          <a:srcRect b="24250" l="19515" r="17664" t="15531"/>
          <a:stretch/>
        </p:blipFill>
        <p:spPr>
          <a:xfrm>
            <a:off x="11161669" y="160338"/>
            <a:ext cx="743116" cy="768392"/>
          </a:xfrm>
          <a:prstGeom prst="rect">
            <a:avLst/>
          </a:prstGeom>
          <a:noFill/>
          <a:ln>
            <a:noFill/>
          </a:ln>
        </p:spPr>
      </p:pic>
      <p:pic>
        <p:nvPicPr>
          <p:cNvPr id="200" name="Google Shape;200;p9"/>
          <p:cNvPicPr preferRelativeResize="0"/>
          <p:nvPr/>
        </p:nvPicPr>
        <p:blipFill rotWithShape="1">
          <a:blip r:embed="rId4">
            <a:alphaModFix/>
          </a:blip>
          <a:srcRect b="0" l="0" r="0" t="0"/>
          <a:stretch/>
        </p:blipFill>
        <p:spPr>
          <a:xfrm>
            <a:off x="1003186" y="1775546"/>
            <a:ext cx="1772871" cy="3702172"/>
          </a:xfrm>
          <a:prstGeom prst="rect">
            <a:avLst/>
          </a:prstGeom>
          <a:noFill/>
          <a:ln>
            <a:noFill/>
          </a:ln>
        </p:spPr>
      </p:pic>
      <p:pic>
        <p:nvPicPr>
          <p:cNvPr id="201" name="Google Shape;201;p9"/>
          <p:cNvPicPr preferRelativeResize="0"/>
          <p:nvPr/>
        </p:nvPicPr>
        <p:blipFill rotWithShape="1">
          <a:blip r:embed="rId5">
            <a:alphaModFix/>
          </a:blip>
          <a:srcRect b="0" l="0" r="0" t="0"/>
          <a:stretch/>
        </p:blipFill>
        <p:spPr>
          <a:xfrm>
            <a:off x="3623668" y="2184008"/>
            <a:ext cx="4143953" cy="3810532"/>
          </a:xfrm>
          <a:prstGeom prst="rect">
            <a:avLst/>
          </a:prstGeom>
          <a:noFill/>
          <a:ln>
            <a:noFill/>
          </a:ln>
        </p:spPr>
      </p:pic>
      <p:pic>
        <p:nvPicPr>
          <p:cNvPr id="202" name="Google Shape;202;p9"/>
          <p:cNvPicPr preferRelativeResize="0"/>
          <p:nvPr/>
        </p:nvPicPr>
        <p:blipFill rotWithShape="1">
          <a:blip r:embed="rId6">
            <a:alphaModFix/>
          </a:blip>
          <a:srcRect b="0" l="0" r="0" t="0"/>
          <a:stretch/>
        </p:blipFill>
        <p:spPr>
          <a:xfrm>
            <a:off x="8100502" y="2184008"/>
            <a:ext cx="2408743" cy="3810532"/>
          </a:xfrm>
          <a:prstGeom prst="rect">
            <a:avLst/>
          </a:prstGeom>
          <a:noFill/>
          <a:ln>
            <a:noFill/>
          </a:ln>
        </p:spPr>
      </p:pic>
      <p:sp>
        <p:nvSpPr>
          <p:cNvPr id="203" name="Google Shape;203;p9"/>
          <p:cNvSpPr txBox="1"/>
          <p:nvPr/>
        </p:nvSpPr>
        <p:spPr>
          <a:xfrm>
            <a:off x="155575" y="1010010"/>
            <a:ext cx="346809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We can see that almost every column is of “object ” data type</a:t>
            </a:r>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04" name="Google Shape;204;p9"/>
          <p:cNvSpPr txBox="1"/>
          <p:nvPr/>
        </p:nvSpPr>
        <p:spPr>
          <a:xfrm>
            <a:off x="4317022" y="1412343"/>
            <a:ext cx="538089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Therefore Performed Typecasting to change the datatype of the each columns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2023-04-21T09:33:23Z</dcterms:created>
  <dc:creator>Rupak Mondal</dc:creator>
</cp:coreProperties>
</file>